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5"/>
    <p:sldMasterId id="2147483675" r:id="rId6"/>
    <p:sldMasterId id="2147483769" r:id="rId7"/>
    <p:sldMasterId id="2147483804" r:id="rId8"/>
  </p:sldMasterIdLst>
  <p:notesMasterIdLst>
    <p:notesMasterId r:id="rId14"/>
  </p:notesMasterIdLst>
  <p:handoutMasterIdLst>
    <p:handoutMasterId r:id="rId15"/>
  </p:handoutMasterIdLst>
  <p:sldIdLst>
    <p:sldId id="299" r:id="rId9"/>
    <p:sldId id="1474" r:id="rId10"/>
    <p:sldId id="1475" r:id="rId11"/>
    <p:sldId id="1473" r:id="rId12"/>
    <p:sldId id="296" r:id="rId13"/>
  </p:sldIdLst>
  <p:sldSz cx="12192000" cy="6858000"/>
  <p:notesSz cx="7315200" cy="96012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 Koep" initials="BK" lastIdx="1" clrIdx="0">
    <p:extLst>
      <p:ext uri="{19B8F6BF-5375-455C-9EA6-DF929625EA0E}">
        <p15:presenceInfo xmlns:p15="http://schemas.microsoft.com/office/powerpoint/2012/main" userId="S-1-5-21-361570140-937800884-1984565617-20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C4A"/>
    <a:srgbClr val="027ABB"/>
    <a:srgbClr val="8196A7"/>
    <a:srgbClr val="738A9D"/>
    <a:srgbClr val="325E70"/>
    <a:srgbClr val="37697D"/>
    <a:srgbClr val="2F5A6B"/>
    <a:srgbClr val="396C81"/>
    <a:srgbClr val="486278"/>
    <a:srgbClr val="612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B598B-9F48-4301-BF89-FE33294FA4D8}" v="63" dt="2023-09-14T17:38:34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80000099_B18A5D3A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8E4DBD26-D843-E745-A7AB-F2367F8E9A7F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E202F5C0-326B-1C40-B711-E948BD89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5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FB9472DF-9BA9-8440-9130-E08EB1C828F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13B7AC1D-6DF0-8040-889E-C3E5ADD02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5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Our entity is a member of the Better Health Collective. What is the Better Health Collective?</a:t>
            </a:r>
          </a:p>
          <a:p>
            <a:pPr algn="l" rtl="0" fontAlgn="base"/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In technical terms, the Better Health Collective is an intergovernmental joint self-insurance pool. 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The Association of Governmental Risk Pools offers an excellent definition:  “Pools are groups of public entities that unite to share their risks and insurance costs and improve their own commitment to safety, risk management, loss control, and insurance cost containment.”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What’s the difference between an insurance carrier and the Better Health Collective? Whereas an insurance carrier is a private company that provides insurance coverage to individuals or entities in exchange for premiums, an intergovernmental joint-risk pool is a collective arrangement among public entities to share the risks and costs of insurance claims. The main distinction is ownership: private vs. public collaboration.</a:t>
            </a: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It’s public sector groups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…working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 together to provide group health insurance and other programming to manage risk and contain costs. </a:t>
            </a: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----------------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Citation: </a:t>
            </a:r>
            <a:r>
              <a:rPr lang="en-US"/>
              <a:t>Association of Governmental Risk Pools, “PR Toolkit for Public Entity Pools,” 2014.</a:t>
            </a:r>
            <a:endParaRPr lang="en-US">
              <a:cs typeface="Calibri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AC1D-6DF0-8040-889E-C3E5ADD02A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one of 32 public entity member groups across Minnesota; most are cities and school districts, plus one county and a few other government entities.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AC1D-6DF0-8040-889E-C3E5ADD02A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5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of our group health insurance as a package deal. </a:t>
            </a:r>
          </a:p>
          <a:p>
            <a:r>
              <a:rPr lang="en-US"/>
              <a:t>The Better Health Collective brings together all the pieces and partners to help you:</a:t>
            </a:r>
            <a:br>
              <a:rPr lang="en-US"/>
            </a:br>
            <a:br>
              <a:rPr lang="en-US"/>
            </a:br>
            <a:r>
              <a:rPr lang="en-US"/>
              <a:t>- Manage your health care</a:t>
            </a:r>
            <a:br>
              <a:rPr lang="en-US"/>
            </a:br>
            <a:r>
              <a:rPr lang="en-US"/>
              <a:t>- Access Fitness programs &amp; discounts</a:t>
            </a:r>
            <a:br>
              <a:rPr lang="en-US"/>
            </a:br>
            <a:r>
              <a:rPr lang="en-US"/>
              <a:t>- Access Fertility treatment &amp; support</a:t>
            </a:r>
            <a:br>
              <a:rPr lang="en-US"/>
            </a:br>
            <a:r>
              <a:rPr lang="en-US"/>
              <a:t>- Earn money for your wellness habits</a:t>
            </a:r>
            <a:br>
              <a:rPr lang="en-US"/>
            </a:br>
            <a:r>
              <a:rPr lang="en-US"/>
              <a:t>- Manage/prevent obesity, diabetes, &amp; hypertension</a:t>
            </a:r>
            <a:br>
              <a:rPr lang="en-US"/>
            </a:br>
            <a:r>
              <a:rPr lang="en-US"/>
              <a:t>-Have voice in the “package!”</a:t>
            </a:r>
          </a:p>
          <a:p>
            <a:endParaRPr lang="en-US"/>
          </a:p>
          <a:p>
            <a:r>
              <a:rPr lang="en-US"/>
              <a:t>HealthPartners helps you </a:t>
            </a:r>
            <a:r>
              <a:rPr lang="en-US" b="1"/>
              <a:t>manage your health care</a:t>
            </a:r>
            <a:r>
              <a:rPr lang="en-US"/>
              <a:t>…they’re the health plan administrator and pharmacy benefit manager for the Collective. They offer our provider network, manage our claims, and offer our Employee Assistance Program (EAP).</a:t>
            </a:r>
          </a:p>
          <a:p>
            <a:endParaRPr lang="en-US"/>
          </a:p>
          <a:p>
            <a:r>
              <a:rPr lang="en-US"/>
              <a:t>You can also access </a:t>
            </a:r>
            <a:r>
              <a:rPr lang="en-US" b="1"/>
              <a:t>Fitness Programs &amp; Discounts </a:t>
            </a:r>
            <a:r>
              <a:rPr lang="en-US"/>
              <a:t>through HealthPartners. You can choose to join </a:t>
            </a:r>
            <a:r>
              <a:rPr lang="en-US" err="1"/>
              <a:t>Active&amp;Fit</a:t>
            </a:r>
            <a:r>
              <a:rPr lang="en-US"/>
              <a:t> Direct (a gym membership network), enroll in </a:t>
            </a:r>
            <a:r>
              <a:rPr lang="en-US" err="1"/>
              <a:t>Wellbeats</a:t>
            </a:r>
            <a:r>
              <a:rPr lang="en-US"/>
              <a:t> (an app-based on-demand workout and wellness platform), build a healthier mind through </a:t>
            </a:r>
            <a:r>
              <a:rPr lang="en-US" err="1"/>
              <a:t>myStrength</a:t>
            </a:r>
            <a:r>
              <a:rPr lang="en-US"/>
              <a:t>® a digital health program… and much more! </a:t>
            </a:r>
          </a:p>
          <a:p>
            <a:endParaRPr lang="en-US"/>
          </a:p>
          <a:p>
            <a:r>
              <a:rPr lang="en-US"/>
              <a:t>The Collective partners with Progyny for </a:t>
            </a:r>
            <a:r>
              <a:rPr lang="en-US" b="1"/>
              <a:t>Fertility treatment &amp; support </a:t>
            </a:r>
            <a:r>
              <a:rPr lang="en-US"/>
              <a:t>for those looking to grow their family.</a:t>
            </a:r>
          </a:p>
          <a:p>
            <a:endParaRPr lang="en-US"/>
          </a:p>
          <a:p>
            <a:r>
              <a:rPr lang="en-US"/>
              <a:t>You can </a:t>
            </a:r>
            <a:r>
              <a:rPr lang="en-US" b="1"/>
              <a:t>Earn money for your wellness habits </a:t>
            </a:r>
            <a:r>
              <a:rPr lang="en-US" b="0"/>
              <a:t>using WellRight, an online wellness program offered by </a:t>
            </a:r>
            <a:r>
              <a:rPr lang="en-US" b="0" err="1"/>
              <a:t>HealthSource</a:t>
            </a:r>
            <a:r>
              <a:rPr lang="en-US" b="0"/>
              <a:t> Solutions. </a:t>
            </a:r>
            <a:r>
              <a:rPr lang="en-US" b="0" err="1"/>
              <a:t>HealthSource</a:t>
            </a:r>
            <a:r>
              <a:rPr lang="en-US" b="0"/>
              <a:t> Solutions also works with us to plan our wellness activities and programming.</a:t>
            </a:r>
          </a:p>
          <a:p>
            <a:endParaRPr lang="en-US" b="0"/>
          </a:p>
          <a:p>
            <a:r>
              <a:rPr lang="en-US" b="1"/>
              <a:t>Disease management or disease prevention </a:t>
            </a:r>
            <a:r>
              <a:rPr lang="en-US" b="0"/>
              <a:t>is another piece of the Collective and is offered through a company called Omada. </a:t>
            </a:r>
            <a:endParaRPr lang="en-US" b="1"/>
          </a:p>
          <a:p>
            <a:endParaRPr lang="en-US"/>
          </a:p>
          <a:p>
            <a:r>
              <a:rPr lang="en-US"/>
              <a:t>The Collective is managed by Sourcewell, a service cooperative </a:t>
            </a:r>
            <a:r>
              <a:rPr lang="en-US" err="1"/>
              <a:t>headquarted</a:t>
            </a:r>
            <a:r>
              <a:rPr lang="en-US"/>
              <a:t> in Staples. But it’s us…the public entity groups... who guide and shape the Collective. There are two key committees: The Labor Management Committee, which advises the Collective’s governing Board of Trustees; and The Wellness Committee, which focuses on evaluating existing and developing future wellness programming as well as grants and incentives.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AC1D-6DF0-8040-889E-C3E5ADD02A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5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helpful resources and how-to videos on Sourcewell’s website!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AC1D-6DF0-8040-889E-C3E5ADD02A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1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video (no sound) will show you how to find the resources and videos.</a:t>
            </a:r>
          </a:p>
          <a:p>
            <a:r>
              <a:rPr lang="en-US"/>
              <a:t>1. Go to mn.sourcewell.org/health</a:t>
            </a:r>
          </a:p>
          <a:p>
            <a:r>
              <a:rPr lang="en-US"/>
              <a:t>2. Choose Employees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AC1D-6DF0-8040-889E-C3E5ADD02A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8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2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F73811-8206-4E54-8C90-AB5DAAEEF3C5}"/>
              </a:ext>
            </a:extLst>
          </p:cNvPr>
          <p:cNvSpPr/>
          <p:nvPr userDrawn="1"/>
        </p:nvSpPr>
        <p:spPr>
          <a:xfrm>
            <a:off x="0" y="2209800"/>
            <a:ext cx="12192000" cy="38229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343400"/>
            <a:ext cx="51816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FD92F2-F828-496E-8F1C-61DB385EF7C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88983" y="4388083"/>
            <a:ext cx="1422400" cy="13774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CCD5B95-3A36-41EE-B5AD-43D76EDFB6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88983" y="2743200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FCB10ED-2DCA-4D34-8223-6E902B803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C0D076-7DC2-42E2-A3CA-FF857FB1F15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12453" y="3178114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5A10F7-9964-4278-A130-2890FC7AE3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02400" y="2797961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6FABCE8-F680-4C70-B7ED-22A5DFBFC3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12453" y="4860017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0066802-94B3-471C-9DD0-0BAFB715A7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02400" y="4479864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953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person&#10;&#10;Description automatically generated">
            <a:extLst>
              <a:ext uri="{FF2B5EF4-FFF2-40B4-BE49-F238E27FC236}">
                <a16:creationId xmlns:a16="http://schemas.microsoft.com/office/drawing/2014/main" id="{282921CF-F083-45EA-A40B-E5558D353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99360"/>
          </a:xfrm>
          <a:prstGeom prst="rect">
            <a:avLst/>
          </a:prstGeom>
        </p:spPr>
      </p:pic>
      <p:pic>
        <p:nvPicPr>
          <p:cNvPr id="18" name="Picture 17" descr="Alternate_Shape_Orance.png">
            <a:extLst>
              <a:ext uri="{FF2B5EF4-FFF2-40B4-BE49-F238E27FC236}">
                <a16:creationId xmlns:a16="http://schemas.microsoft.com/office/drawing/2014/main" id="{1BC25609-6B1C-40A3-9460-71745C286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4C4C87-A766-434F-AF86-6DDA24A0AF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900962"/>
            <a:ext cx="4978400" cy="2039020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All Words </a:t>
            </a:r>
            <a:br>
              <a:rPr lang="en-US"/>
            </a:br>
            <a:r>
              <a:rPr lang="en-US"/>
              <a:t>Upper Case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5249B4A3-E228-4BDF-8581-A3B1F12A2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993957"/>
            <a:ext cx="487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C9921B2-4F7A-4B9D-801E-EF8B63526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765800"/>
            <a:ext cx="2438400" cy="492442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1D0AAB1F-4C4F-40D4-82E9-E8B951A519AD}" type="datetime4">
              <a:rPr lang="en-US" smtClean="0"/>
              <a:t>July 6, 2021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8E3DD90-7A50-43F6-8A47-9AAB6CD69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9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Aerial R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, flower, tree&#10;&#10;Description automatically generated">
            <a:extLst>
              <a:ext uri="{FF2B5EF4-FFF2-40B4-BE49-F238E27FC236}">
                <a16:creationId xmlns:a16="http://schemas.microsoft.com/office/drawing/2014/main" id="{91DF2460-48DD-4015-90B2-21E6D63F2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9646AA-28F6-4AE6-AB3C-9091A8A0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400" y="1676401"/>
            <a:ext cx="8432800" cy="4800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19074A-4A06-4466-9679-EAF442A89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3635326"/>
            <a:ext cx="61468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All Words Upper 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37F7E58-EFFD-4ECF-8A8C-A6368F9BB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5600" y="4953000"/>
            <a:ext cx="614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7EB751E-F4AE-45B5-9724-47F18AC7F2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5600" y="5805846"/>
            <a:ext cx="6146800" cy="406400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6616885D-3816-4AFA-93F8-A71F7D363418}" type="datetime4">
              <a:rPr lang="en-US" smtClean="0"/>
              <a:t>July 10, 2019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AD1F0A1-015C-4A01-8C22-1E9C0FC31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06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 Aerial Rural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plant, flower&#10;&#10;Description automatically generated">
            <a:extLst>
              <a:ext uri="{FF2B5EF4-FFF2-40B4-BE49-F238E27FC236}">
                <a16:creationId xmlns:a16="http://schemas.microsoft.com/office/drawing/2014/main" id="{2810CEEC-B999-421F-A917-DA470D35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"/>
          <a:stretch/>
        </p:blipFill>
        <p:spPr>
          <a:xfrm>
            <a:off x="-2336" y="0"/>
            <a:ext cx="12198477" cy="6858000"/>
          </a:xfrm>
          <a:prstGeom prst="rect">
            <a:avLst/>
          </a:prstGeom>
        </p:spPr>
      </p:pic>
      <p:pic>
        <p:nvPicPr>
          <p:cNvPr id="6" name="Picture 5" descr="Alternate_Shape_Oran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35B6C8-3F0D-422C-BB4C-8FCC48587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600" y="3733800"/>
            <a:ext cx="53340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F980366-EDF8-44E0-BEF4-55B2CEFA0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600" y="5147121"/>
            <a:ext cx="487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3728BF3-8B21-4AA5-BC86-B95CD326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1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3 Aerial City 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way, road&#10;&#10;Description automatically generated">
            <a:extLst>
              <a:ext uri="{FF2B5EF4-FFF2-40B4-BE49-F238E27FC236}">
                <a16:creationId xmlns:a16="http://schemas.microsoft.com/office/drawing/2014/main" id="{334ADC79-7EE7-4936-B9D5-0878BF5F9D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7977" y="-1"/>
            <a:ext cx="12809978" cy="6932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3E92B-5DC4-4263-BF87-DD69971A4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86" t="22222" r="39608" b="9630"/>
          <a:stretch/>
        </p:blipFill>
        <p:spPr>
          <a:xfrm rot="2773902">
            <a:off x="123029" y="-1686431"/>
            <a:ext cx="8605935" cy="7469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3B0319-8186-4FB9-9137-2D67545E64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1143000"/>
            <a:ext cx="55880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86368F64-F968-42A9-A59B-CEDFD96961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502347"/>
            <a:ext cx="4978400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CF8E72-2700-45A7-A4A6-00E423610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3161" y="381000"/>
            <a:ext cx="3134039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5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7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DB363E-2230-444D-AD0C-90A2412AA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5400"/>
            <a:ext cx="12191997" cy="6864093"/>
          </a:xfrm>
          <a:prstGeom prst="rect">
            <a:avLst/>
          </a:prstGeom>
        </p:spPr>
      </p:pic>
      <p:pic>
        <p:nvPicPr>
          <p:cNvPr id="3" name="Picture 2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62451D69-2521-4162-B181-13EB31D59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9E494-AB1E-42BD-81B2-DB5BDF0D6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11" r="21776"/>
          <a:stretch/>
        </p:blipFill>
        <p:spPr>
          <a:xfrm>
            <a:off x="5181601" y="0"/>
            <a:ext cx="7010398" cy="34066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7E7E19-DA40-418D-BE51-E6233544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736" y="445652"/>
            <a:ext cx="6653264" cy="53347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09E4B4A-BA16-4F2A-A379-07A4A6005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53161" y="381000"/>
            <a:ext cx="3134039" cy="108373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1340D42-46D6-478B-999C-457EA1F6AC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0600" y="1623548"/>
            <a:ext cx="53340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73246C9-399F-44AE-9092-93D5F4A66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36869"/>
            <a:ext cx="487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3381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Young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783E5785-4E56-46EE-8FEF-4DE294BE4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9646AA-28F6-4AE6-AB3C-9091A8A0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400" y="2514600"/>
            <a:ext cx="7518400" cy="39623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19074A-4A06-4466-9679-EAF442A89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0200" y="3991673"/>
            <a:ext cx="53848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37F7E58-EFFD-4ECF-8A8C-A6368F9BB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5404995"/>
            <a:ext cx="487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775B86-F9C4-41CB-827C-3C8E7CD9E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tu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F53123F-B192-EE55-DEFD-AFE1FDB32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4" b="13084"/>
          <a:stretch/>
        </p:blipFill>
        <p:spPr>
          <a:xfrm>
            <a:off x="0" y="0"/>
            <a:ext cx="12231193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09DDF3-0414-3200-6C18-36FDF0BED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860219" y="479219"/>
            <a:ext cx="5543961" cy="645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19074A-4A06-4466-9679-EAF442A89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3339523"/>
            <a:ext cx="4038600" cy="2039020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37F7E58-EFFD-4ECF-8A8C-A6368F9BB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432519"/>
            <a:ext cx="40386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D8290C-6E86-95A2-80D1-22133ABF3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58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8EC2FAEB-1F81-DBA5-A578-83C75C0C8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3" r="16449" b="16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09DDF3-0414-3200-6C18-36FDF0BED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806619" y="1187618"/>
            <a:ext cx="4889162" cy="568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19074A-4A06-4466-9679-EAF442A89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3339523"/>
            <a:ext cx="3733800" cy="2039020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Divider slide - capitalize first word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37F7E58-EFFD-4ECF-8A8C-A6368F9BB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432519"/>
            <a:ext cx="40386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D8290C-6E86-95A2-80D1-22133ABF3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400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80989-7838-4CFF-9EA6-5DD8B8102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7" t="10193" r="34120" b="-833"/>
          <a:stretch/>
        </p:blipFill>
        <p:spPr>
          <a:xfrm>
            <a:off x="-1" y="-1"/>
            <a:ext cx="6908801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5E2A1D-BA2E-42D9-BA44-F76E96802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800" y="1445551"/>
            <a:ext cx="5486400" cy="136789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Break</a:t>
            </a:r>
            <a:br>
              <a:rPr lang="en-US"/>
            </a:br>
            <a:r>
              <a:rPr lang="en-US"/>
              <a:t># of minutes</a:t>
            </a:r>
          </a:p>
        </p:txBody>
      </p:sp>
    </p:spTree>
    <p:extLst>
      <p:ext uri="{BB962C8B-B14F-4D97-AF65-F5344CB8AC3E}">
        <p14:creationId xmlns:p14="http://schemas.microsoft.com/office/powerpoint/2010/main" val="2126122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ternate_Shape_Orance.png">
            <a:extLst>
              <a:ext uri="{FF2B5EF4-FFF2-40B4-BE49-F238E27FC236}">
                <a16:creationId xmlns:a16="http://schemas.microsoft.com/office/drawing/2014/main" id="{D48A36D7-FF1E-4979-A9F2-090E67C86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F8E2CE-F7F3-47A2-84A8-238EBBB88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167453"/>
            <a:ext cx="4775200" cy="683948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38282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95C90-0766-48E5-8A6A-B09BFFE8BF85}"/>
              </a:ext>
            </a:extLst>
          </p:cNvPr>
          <p:cNvSpPr/>
          <p:nvPr userDrawn="1"/>
        </p:nvSpPr>
        <p:spPr>
          <a:xfrm>
            <a:off x="0" y="2286000"/>
            <a:ext cx="12192000" cy="30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030318"/>
            <a:ext cx="42672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A600DF6-D951-4584-B2C1-55F765B98A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88983" y="3130823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5769085-890D-4475-AD16-C9FB259F74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3EA4FAB-A6DB-432A-8A66-D9CD64AC44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12453" y="3596640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141CEEC-810F-4AF6-95BE-3C45D79A747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02400" y="3216487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611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D3C21E39-4D4B-4066-93E3-376A54125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5"/>
            <a:ext cx="10871200" cy="576055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6295E5-7E89-4228-8A02-013A91B31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0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D3C21E39-4D4B-4066-93E3-376A54125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5"/>
            <a:ext cx="10871200" cy="576055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6295E5-7E89-4228-8A02-013A91B31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C9D8A15-9852-B2DC-1BDE-1E76493D3C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13" y="1695450"/>
            <a:ext cx="10362788" cy="2724150"/>
          </a:xfrm>
        </p:spPr>
        <p:txBody>
          <a:bodyPr lIns="0" tIns="0" numCol="1"/>
          <a:lstStyle>
            <a:lvl1pPr marL="625475" marR="0" indent="-625475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667" b="0">
                <a:latin typeface="+mn-lt"/>
                <a:cs typeface="Biome Light" panose="020B0502040204020203" pitchFamily="34" charset="0"/>
              </a:defRPr>
            </a:lvl1pPr>
            <a:lvl2pPr marL="625475" indent="-625475">
              <a:buFontTx/>
              <a:buNone/>
              <a:defRPr sz="5199" b="0"/>
            </a:lvl2pPr>
            <a:lvl3pPr marL="625475" indent="-625475">
              <a:buNone/>
              <a:defRPr sz="1734" b="0"/>
            </a:lvl3pPr>
            <a:lvl4pPr>
              <a:defRPr sz="3733"/>
            </a:lvl4pPr>
            <a:lvl5pPr>
              <a:defRPr sz="3467"/>
            </a:lvl5pPr>
          </a:lstStyle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Bullets are all the same square shape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first letter of first word only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proper nouns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Do not punctuate bulleted phrases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436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 are we Sourcew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D06AB998-B423-0CAB-2E07-45C4D7344A57}"/>
              </a:ext>
            </a:extLst>
          </p:cNvPr>
          <p:cNvSpPr/>
          <p:nvPr/>
        </p:nvSpPr>
        <p:spPr>
          <a:xfrm>
            <a:off x="5958840" y="0"/>
            <a:ext cx="6309360" cy="6858000"/>
          </a:xfrm>
          <a:custGeom>
            <a:avLst/>
            <a:gdLst>
              <a:gd name="connsiteX0" fmla="*/ 0 w 9814644"/>
              <a:gd name="connsiteY0" fmla="*/ 6858000 h 6858000"/>
              <a:gd name="connsiteX1" fmla="*/ 1714500 w 9814644"/>
              <a:gd name="connsiteY1" fmla="*/ 0 h 6858000"/>
              <a:gd name="connsiteX2" fmla="*/ 9814644 w 9814644"/>
              <a:gd name="connsiteY2" fmla="*/ 0 h 6858000"/>
              <a:gd name="connsiteX3" fmla="*/ 8100144 w 9814644"/>
              <a:gd name="connsiteY3" fmla="*/ 6858000 h 6858000"/>
              <a:gd name="connsiteX4" fmla="*/ 0 w 9814644"/>
              <a:gd name="connsiteY4" fmla="*/ 6858000 h 6858000"/>
              <a:gd name="connsiteX0" fmla="*/ 0 w 8100144"/>
              <a:gd name="connsiteY0" fmla="*/ 6873240 h 6873240"/>
              <a:gd name="connsiteX1" fmla="*/ 1714500 w 8100144"/>
              <a:gd name="connsiteY1" fmla="*/ 15240 h 6873240"/>
              <a:gd name="connsiteX2" fmla="*/ 6218004 w 8100144"/>
              <a:gd name="connsiteY2" fmla="*/ 0 h 6873240"/>
              <a:gd name="connsiteX3" fmla="*/ 8100144 w 8100144"/>
              <a:gd name="connsiteY3" fmla="*/ 6873240 h 6873240"/>
              <a:gd name="connsiteX4" fmla="*/ 0 w 8100144"/>
              <a:gd name="connsiteY4" fmla="*/ 6873240 h 6873240"/>
              <a:gd name="connsiteX0" fmla="*/ 0 w 6218004"/>
              <a:gd name="connsiteY0" fmla="*/ 6873240 h 6873240"/>
              <a:gd name="connsiteX1" fmla="*/ 1714500 w 6218004"/>
              <a:gd name="connsiteY1" fmla="*/ 15240 h 6873240"/>
              <a:gd name="connsiteX2" fmla="*/ 6218004 w 6218004"/>
              <a:gd name="connsiteY2" fmla="*/ 0 h 6873240"/>
              <a:gd name="connsiteX3" fmla="*/ 6073224 w 6218004"/>
              <a:gd name="connsiteY3" fmla="*/ 6278880 h 6873240"/>
              <a:gd name="connsiteX4" fmla="*/ 0 w 6218004"/>
              <a:gd name="connsiteY4" fmla="*/ 6873240 h 6873240"/>
              <a:gd name="connsiteX0" fmla="*/ 0 w 6218004"/>
              <a:gd name="connsiteY0" fmla="*/ 6873240 h 6873240"/>
              <a:gd name="connsiteX1" fmla="*/ 1714500 w 6218004"/>
              <a:gd name="connsiteY1" fmla="*/ 15240 h 6873240"/>
              <a:gd name="connsiteX2" fmla="*/ 6218004 w 6218004"/>
              <a:gd name="connsiteY2" fmla="*/ 0 h 6873240"/>
              <a:gd name="connsiteX3" fmla="*/ 6103704 w 6218004"/>
              <a:gd name="connsiteY3" fmla="*/ 6858000 h 6873240"/>
              <a:gd name="connsiteX4" fmla="*/ 0 w 6218004"/>
              <a:gd name="connsiteY4" fmla="*/ 6873240 h 6873240"/>
              <a:gd name="connsiteX0" fmla="*/ 0 w 6103704"/>
              <a:gd name="connsiteY0" fmla="*/ 7117080 h 7117080"/>
              <a:gd name="connsiteX1" fmla="*/ 1714500 w 6103704"/>
              <a:gd name="connsiteY1" fmla="*/ 259080 h 7117080"/>
              <a:gd name="connsiteX2" fmla="*/ 5577924 w 6103704"/>
              <a:gd name="connsiteY2" fmla="*/ 0 h 7117080"/>
              <a:gd name="connsiteX3" fmla="*/ 6103704 w 6103704"/>
              <a:gd name="connsiteY3" fmla="*/ 7101840 h 7117080"/>
              <a:gd name="connsiteX4" fmla="*/ 0 w 6103704"/>
              <a:gd name="connsiteY4" fmla="*/ 7117080 h 7117080"/>
              <a:gd name="connsiteX0" fmla="*/ 0 w 6141804"/>
              <a:gd name="connsiteY0" fmla="*/ 6858000 h 6858000"/>
              <a:gd name="connsiteX1" fmla="*/ 1714500 w 6141804"/>
              <a:gd name="connsiteY1" fmla="*/ 0 h 6858000"/>
              <a:gd name="connsiteX2" fmla="*/ 6141804 w 6141804"/>
              <a:gd name="connsiteY2" fmla="*/ 0 h 6858000"/>
              <a:gd name="connsiteX3" fmla="*/ 6103704 w 6141804"/>
              <a:gd name="connsiteY3" fmla="*/ 6842760 h 6858000"/>
              <a:gd name="connsiteX4" fmla="*/ 0 w 61418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1804" h="6858000">
                <a:moveTo>
                  <a:pt x="0" y="6858000"/>
                </a:moveTo>
                <a:lnTo>
                  <a:pt x="1714500" y="0"/>
                </a:lnTo>
                <a:lnTo>
                  <a:pt x="6141804" y="0"/>
                </a:lnTo>
                <a:lnTo>
                  <a:pt x="6103704" y="6842760"/>
                </a:lnTo>
                <a:lnTo>
                  <a:pt x="0" y="6858000"/>
                </a:lnTo>
                <a:close/>
              </a:path>
            </a:pathLst>
          </a:custGeom>
          <a:blipFill dpi="0" rotWithShape="0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9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3C21E39-4D4B-4066-93E3-376A54125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6"/>
            <a:ext cx="6604000" cy="572892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Who we are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110FD73-DF57-4430-B4F8-82F7D490E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2038D90-3504-4F51-B84A-37214E9513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845" y="1681163"/>
            <a:ext cx="5384801" cy="4567237"/>
          </a:xfrm>
        </p:spPr>
        <p:txBody>
          <a:bodyPr lIns="0" tIns="0"/>
          <a:lstStyle>
            <a:lvl1pPr>
              <a:defRPr/>
            </a:lvl1pPr>
          </a:lstStyle>
          <a:p>
            <a:pPr lvl="0"/>
            <a:r>
              <a:rPr lang="en-US"/>
              <a:t>Type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1431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1C673160-2975-4C5A-A7BA-8997D4767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6"/>
            <a:ext cx="10972803" cy="572892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F85F159-223E-41D3-A2A5-B029693BF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A9AC87C-A685-48AF-8BDB-BC99AFB2A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012" y="1695450"/>
            <a:ext cx="10972803" cy="4400550"/>
          </a:xfrm>
        </p:spPr>
        <p:txBody>
          <a:bodyPr lIns="0" tIns="0" numCol="2" spcCol="45720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b="1">
                <a:latin typeface="+mn-lt"/>
                <a:cs typeface="Biome Light" panose="020B0502040204020203" pitchFamily="34" charset="0"/>
              </a:defRPr>
            </a:lvl1pPr>
            <a:lvl2pPr marL="0" indent="0">
              <a:buFontTx/>
              <a:buNone/>
              <a:defRPr sz="2800"/>
            </a:lvl2pPr>
            <a:lvl3pPr marL="803275" indent="-455613">
              <a:defRPr sz="2800"/>
            </a:lvl3pPr>
          </a:lstStyle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Bullets are all the same square shape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first word only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proper nouns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Do not punctuate bulleted phrases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endParaRPr lang="en-US" sz="3200"/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endParaRPr lang="en-US" sz="3200"/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Bullets are all the same square shape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first word only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Capitalize proper nouns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/>
              <a:t>Do not punctuate bulleted phrases</a:t>
            </a:r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endParaRPr lang="en-US" sz="3200"/>
          </a:p>
          <a:p>
            <a:pPr marL="690016" lvl="2" indent="-457189">
              <a:buClrTx/>
              <a:buSzPct val="70000"/>
              <a:buFont typeface="Wingdings" panose="05000000000000000000" pitchFamily="2" charset="2"/>
              <a:buChar char="§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680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A04171-1247-4B38-B515-D3C34787BF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99200" y="1598085"/>
            <a:ext cx="4876800" cy="4269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Insert your </a:t>
            </a:r>
            <a:br>
              <a:rPr lang="en-US"/>
            </a:br>
            <a:r>
              <a:rPr lang="en-US"/>
              <a:t>photo or icon here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EC22DF1-A5E6-4223-9607-0F5C4E97E6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857366"/>
            <a:ext cx="11021548" cy="572892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Photo with content slide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C35E3D-8567-48BF-8C9F-40497B6FD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6276203"/>
            <a:ext cx="6400801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4D383AB-B27F-459C-B341-FE26C597D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681163"/>
            <a:ext cx="5384801" cy="4567237"/>
          </a:xfrm>
        </p:spPr>
        <p:txBody>
          <a:bodyPr lIns="0" tIns="0"/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</a:lstStyle>
          <a:p>
            <a:pPr lvl="0"/>
            <a:r>
              <a:rPr lang="en-US"/>
              <a:t>Photos should at least fill either the height or the width of this shape</a:t>
            </a:r>
          </a:p>
          <a:p>
            <a:pPr lvl="0"/>
            <a:r>
              <a:rPr lang="en-US"/>
              <a:t>Top align photo with other elements on the slide</a:t>
            </a:r>
          </a:p>
          <a:p>
            <a:pPr lvl="0"/>
            <a:r>
              <a:rPr lang="en-US"/>
              <a:t>For slides with a lot of content 28pt Calibri is an option</a:t>
            </a:r>
          </a:p>
        </p:txBody>
      </p:sp>
    </p:spTree>
    <p:extLst>
      <p:ext uri="{BB962C8B-B14F-4D97-AF65-F5344CB8AC3E}">
        <p14:creationId xmlns:p14="http://schemas.microsoft.com/office/powerpoint/2010/main" val="111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725A88C-39BF-4774-A9A8-3A92B1E4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948" y="6172200"/>
            <a:ext cx="711200" cy="33267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accent2"/>
                </a:solidFill>
              </a:defRPr>
            </a:lvl1pPr>
          </a:lstStyle>
          <a:p>
            <a:fld id="{8F09CD32-CCCA-44F7-9ED7-3983D271EB4B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B22370-C86E-4B47-A6A3-5A1F8CCD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453" y="6070600"/>
            <a:ext cx="1775948" cy="43427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7D77F3-262C-4073-9072-B7B28450AC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94401" y="0"/>
            <a:ext cx="6217745" cy="6858000"/>
          </a:xfrm>
          <a:custGeom>
            <a:avLst/>
            <a:gdLst>
              <a:gd name="connsiteX0" fmla="*/ 0 w 4953000"/>
              <a:gd name="connsiteY0" fmla="*/ 5143500 h 5143500"/>
              <a:gd name="connsiteX1" fmla="*/ 1238250 w 4953000"/>
              <a:gd name="connsiteY1" fmla="*/ 0 h 5143500"/>
              <a:gd name="connsiteX2" fmla="*/ 4953000 w 4953000"/>
              <a:gd name="connsiteY2" fmla="*/ 0 h 5143500"/>
              <a:gd name="connsiteX3" fmla="*/ 3714750 w 4953000"/>
              <a:gd name="connsiteY3" fmla="*/ 5143500 h 5143500"/>
              <a:gd name="connsiteX4" fmla="*/ 0 w 4953000"/>
              <a:gd name="connsiteY4" fmla="*/ 5143500 h 5143500"/>
              <a:gd name="connsiteX0" fmla="*/ 0 w 4968109"/>
              <a:gd name="connsiteY0" fmla="*/ 5143500 h 5151383"/>
              <a:gd name="connsiteX1" fmla="*/ 1238250 w 4968109"/>
              <a:gd name="connsiteY1" fmla="*/ 0 h 5151383"/>
              <a:gd name="connsiteX2" fmla="*/ 4953000 w 4968109"/>
              <a:gd name="connsiteY2" fmla="*/ 0 h 5151383"/>
              <a:gd name="connsiteX3" fmla="*/ 4968109 w 4968109"/>
              <a:gd name="connsiteY3" fmla="*/ 5151383 h 5151383"/>
              <a:gd name="connsiteX4" fmla="*/ 0 w 4968109"/>
              <a:gd name="connsiteY4" fmla="*/ 5143500 h 5151383"/>
              <a:gd name="connsiteX0" fmla="*/ 0 w 4968109"/>
              <a:gd name="connsiteY0" fmla="*/ 5143500 h 5151383"/>
              <a:gd name="connsiteX1" fmla="*/ 1640270 w 4968109"/>
              <a:gd name="connsiteY1" fmla="*/ 0 h 5151383"/>
              <a:gd name="connsiteX2" fmla="*/ 4953000 w 4968109"/>
              <a:gd name="connsiteY2" fmla="*/ 0 h 5151383"/>
              <a:gd name="connsiteX3" fmla="*/ 4968109 w 4968109"/>
              <a:gd name="connsiteY3" fmla="*/ 5151383 h 5151383"/>
              <a:gd name="connsiteX4" fmla="*/ 0 w 4968109"/>
              <a:gd name="connsiteY4" fmla="*/ 5143500 h 5151383"/>
              <a:gd name="connsiteX0" fmla="*/ 0 w 4865633"/>
              <a:gd name="connsiteY0" fmla="*/ 5127735 h 5151383"/>
              <a:gd name="connsiteX1" fmla="*/ 1537794 w 4865633"/>
              <a:gd name="connsiteY1" fmla="*/ 0 h 5151383"/>
              <a:gd name="connsiteX2" fmla="*/ 4850524 w 4865633"/>
              <a:gd name="connsiteY2" fmla="*/ 0 h 5151383"/>
              <a:gd name="connsiteX3" fmla="*/ 4865633 w 4865633"/>
              <a:gd name="connsiteY3" fmla="*/ 5151383 h 5151383"/>
              <a:gd name="connsiteX4" fmla="*/ 0 w 4865633"/>
              <a:gd name="connsiteY4" fmla="*/ 5127735 h 5151383"/>
              <a:gd name="connsiteX0" fmla="*/ 0 w 4889281"/>
              <a:gd name="connsiteY0" fmla="*/ 5151383 h 5151383"/>
              <a:gd name="connsiteX1" fmla="*/ 1561442 w 4889281"/>
              <a:gd name="connsiteY1" fmla="*/ 0 h 5151383"/>
              <a:gd name="connsiteX2" fmla="*/ 4874172 w 4889281"/>
              <a:gd name="connsiteY2" fmla="*/ 0 h 5151383"/>
              <a:gd name="connsiteX3" fmla="*/ 4889281 w 4889281"/>
              <a:gd name="connsiteY3" fmla="*/ 5151383 h 5151383"/>
              <a:gd name="connsiteX4" fmla="*/ 0 w 4889281"/>
              <a:gd name="connsiteY4" fmla="*/ 5151383 h 5151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281" h="5151383">
                <a:moveTo>
                  <a:pt x="0" y="5151383"/>
                </a:moveTo>
                <a:lnTo>
                  <a:pt x="1561442" y="0"/>
                </a:lnTo>
                <a:lnTo>
                  <a:pt x="4874172" y="0"/>
                </a:lnTo>
                <a:cubicBezTo>
                  <a:pt x="4879208" y="1717128"/>
                  <a:pt x="4884245" y="3434255"/>
                  <a:pt x="4889281" y="5151383"/>
                </a:cubicBezTo>
                <a:lnTo>
                  <a:pt x="0" y="515138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6C115DC-7B31-40DA-9D16-5D0D493B0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3040"/>
            <a:ext cx="6908800" cy="57605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Capitalize first letter only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96887D1-1F04-415C-BC45-E1AB444DE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9B8A313-327F-49E2-B241-08D1D68C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845" y="1604963"/>
            <a:ext cx="6085755" cy="4567237"/>
          </a:xfrm>
        </p:spPr>
        <p:txBody>
          <a:bodyPr lIns="0" tIns="0"/>
          <a:lstStyle>
            <a:lvl1pPr>
              <a:defRPr sz="2800"/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/>
              <a:t>Your image needs to fill both the height and width of the gray placeholder area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/>
              <a:t>If it does not fill the area you should choose a different layout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/>
              <a:t>To move the photo inside of </a:t>
            </a:r>
            <a:br>
              <a:rPr lang="en-US" sz="3200"/>
            </a:br>
            <a:r>
              <a:rPr lang="en-US" sz="3200"/>
              <a:t>the angled shape, right click </a:t>
            </a:r>
            <a:br>
              <a:rPr lang="en-US" sz="3200"/>
            </a:br>
            <a:r>
              <a:rPr lang="en-US" sz="3200"/>
              <a:t>and choose ‘Crop’</a:t>
            </a:r>
          </a:p>
        </p:txBody>
      </p:sp>
    </p:spTree>
    <p:extLst>
      <p:ext uri="{BB962C8B-B14F-4D97-AF65-F5344CB8AC3E}">
        <p14:creationId xmlns:p14="http://schemas.microsoft.com/office/powerpoint/2010/main" val="114074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379972-88D5-418C-B944-EEF38E3004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13000"/>
            <a:ext cx="12192000" cy="335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B5AFF44-5B0F-49EA-BF78-1BEAA55F1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6"/>
            <a:ext cx="10972800" cy="572892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D94D685-7646-43F0-AD43-BC8CA981C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EE8847C-8679-4044-8059-06CFAC521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554163"/>
            <a:ext cx="10972800" cy="731837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/>
              <a:t>See instructions on the left panel.</a:t>
            </a:r>
          </a:p>
        </p:txBody>
      </p:sp>
    </p:spTree>
    <p:extLst>
      <p:ext uri="{BB962C8B-B14F-4D97-AF65-F5344CB8AC3E}">
        <p14:creationId xmlns:p14="http://schemas.microsoft.com/office/powerpoint/2010/main" val="21768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379972-88D5-418C-B944-EEF38E3004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3562" y="2412384"/>
            <a:ext cx="3038495" cy="335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2BBD375-FE79-4DB5-98C8-962D28C730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42479" y="2412384"/>
            <a:ext cx="2924313" cy="335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34CE5FCE-6C1D-4672-BF28-F3B4FE7ACD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4338" y="2412384"/>
            <a:ext cx="2924313" cy="335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B5AFF44-5B0F-49EA-BF78-1BEAA55F1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6"/>
            <a:ext cx="10972800" cy="572892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5C34B3-31C0-48B4-9776-EF1128EC9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96401" y="2412384"/>
            <a:ext cx="2893238" cy="335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C9177BF-DF7A-4DE2-9A75-E3902333E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186FB69-74D2-43ED-BA75-57DBFD42B4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528763"/>
            <a:ext cx="10972800" cy="88423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See instructions on the left panel.</a:t>
            </a:r>
          </a:p>
        </p:txBody>
      </p:sp>
    </p:spTree>
    <p:extLst>
      <p:ext uri="{BB962C8B-B14F-4D97-AF65-F5344CB8AC3E}">
        <p14:creationId xmlns:p14="http://schemas.microsoft.com/office/powerpoint/2010/main" val="11844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41F36-541B-4C91-81DC-F1CEF852C6EA}"/>
              </a:ext>
            </a:extLst>
          </p:cNvPr>
          <p:cNvSpPr/>
          <p:nvPr/>
        </p:nvSpPr>
        <p:spPr>
          <a:xfrm>
            <a:off x="0" y="1143000"/>
            <a:ext cx="121920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C9177BF-DF7A-4DE2-9A75-E3902333E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851" y="6276203"/>
            <a:ext cx="6449549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C9218-D1B2-4E2F-8064-A20B5C1AD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51" y="2514600"/>
            <a:ext cx="10869148" cy="2692400"/>
          </a:xfrm>
        </p:spPr>
        <p:txBody>
          <a:bodyPr lIns="0" tIns="0" rIns="0" bIns="0">
            <a:normAutofit/>
          </a:bodyPr>
          <a:lstStyle>
            <a:lvl1pPr>
              <a:defRPr sz="36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“Edit Master text styles”</a:t>
            </a:r>
          </a:p>
          <a:p>
            <a:pPr lvl="0"/>
            <a:r>
              <a:rPr lang="en-US"/>
              <a:t>- Author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A9923-B96A-C2EF-8C1B-B79082A818B2}"/>
              </a:ext>
            </a:extLst>
          </p:cNvPr>
          <p:cNvSpPr/>
          <p:nvPr userDrawn="1"/>
        </p:nvSpPr>
        <p:spPr>
          <a:xfrm>
            <a:off x="0" y="1143000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589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1EABF0BB-2E8D-420C-8D16-EDAC53736EEC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4245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D60B2D-6383-48B4-884E-929BBCCE41B9}"/>
              </a:ext>
            </a:extLst>
          </p:cNvPr>
          <p:cNvSpPr/>
          <p:nvPr userDrawn="1"/>
        </p:nvSpPr>
        <p:spPr>
          <a:xfrm>
            <a:off x="0" y="2616200"/>
            <a:ext cx="12192000" cy="30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140200"/>
            <a:ext cx="10972800" cy="664797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>
            <a:lvl1pPr>
              <a:defRPr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C466F0-F7A0-40E7-8B19-DC82D4686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379972-88D5-418C-B944-EEF38E3004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28944" y="1787639"/>
            <a:ext cx="202565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2BBD375-FE79-4DB5-98C8-962D28C730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28944" y="3984008"/>
            <a:ext cx="202565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34CE5FCE-6C1D-4672-BF28-F3B4FE7ACD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6786" y="3970153"/>
            <a:ext cx="202565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2940C50-7CA3-41CF-9006-4CCDF22A20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5600" y="1787639"/>
            <a:ext cx="2026837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6C5BDE4-1D3E-4EF6-A424-4A8D939F3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6"/>
            <a:ext cx="10668000" cy="572892"/>
          </a:xfrm>
        </p:spPr>
        <p:txBody>
          <a:bodyPr numCol="1" anchor="t" anchorCtr="0"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99D0F3-44E5-47C2-956E-734CF6B615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99" y="6276203"/>
            <a:ext cx="6375401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3869-A2AC-0213-3072-0BA641E371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5000" y="1676400"/>
            <a:ext cx="5773738" cy="449580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</a:lstStyle>
          <a:p>
            <a:pPr lvl="0"/>
            <a:r>
              <a:rPr lang="en-US"/>
              <a:t>Photos should fill the height and width of the placeholder area</a:t>
            </a:r>
          </a:p>
          <a:p>
            <a:pPr lvl="0"/>
            <a:r>
              <a:rPr lang="en-US"/>
              <a:t>Top align photos with the bullets</a:t>
            </a:r>
          </a:p>
          <a:p>
            <a:pPr lvl="0"/>
            <a:r>
              <a:rPr lang="en-US"/>
              <a:t>Do not use images smaller than these placeholders</a:t>
            </a:r>
          </a:p>
          <a:p>
            <a:pPr lvl="0"/>
            <a:r>
              <a:rPr lang="en-US"/>
              <a:t>Ensure consistent spacing between images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al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7B5AFF44-5B0F-49EA-BF78-1BEAA55F1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857366"/>
            <a:ext cx="10566399" cy="583823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E18C81-4DBE-4E24-B9F7-6E0B2B4074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" y="4048114"/>
            <a:ext cx="261389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A395D54-B489-49AA-A6B7-CF02B3BD2E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6199" y="4038600"/>
            <a:ext cx="261389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649ED5E-513E-435D-9C06-5FCA8CE4E4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8998" y="4038600"/>
            <a:ext cx="261389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64B3ADD1-AFA1-4199-9C99-8C2A77FA5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56717" y="4038600"/>
            <a:ext cx="2613891" cy="1828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133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9F82D16-511F-4A52-962C-BAFCD9F62F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6276203"/>
            <a:ext cx="6400801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2F5E3-5001-EC06-F55D-EBF82269DB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676400"/>
            <a:ext cx="10566400" cy="220980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3200" b="0"/>
            </a:lvl1pPr>
          </a:lstStyle>
          <a:p>
            <a:pPr lvl="0"/>
            <a:r>
              <a:rPr lang="en-US"/>
              <a:t>Bullets are all the same square shape</a:t>
            </a:r>
          </a:p>
          <a:p>
            <a:pPr lvl="0"/>
            <a:r>
              <a:rPr lang="en-US"/>
              <a:t>Capitalize first word of bullet &amp; proper nouns</a:t>
            </a:r>
          </a:p>
          <a:p>
            <a:pPr lvl="0"/>
            <a:r>
              <a:rPr lang="en-US"/>
              <a:t>Do not punctuate bulleted phrases</a:t>
            </a:r>
          </a:p>
        </p:txBody>
      </p:sp>
    </p:spTree>
    <p:extLst>
      <p:ext uri="{BB962C8B-B14F-4D97-AF65-F5344CB8AC3E}">
        <p14:creationId xmlns:p14="http://schemas.microsoft.com/office/powerpoint/2010/main" val="15223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56A2-81A7-4A18-8124-E02DC6E9A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10972800" cy="5728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Presenters, team members, or project team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5DA7A0E-C3D7-475C-8037-5736940E3D7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600" y="3188370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562AA4E-932D-4958-905F-F7D7B7B569D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" y="1397000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BF6F1978-A65A-47B0-B605-740EB74D23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058583" y="3188370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81A22844-C3C1-4CCE-8D42-1F344A47C0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58584" y="1397000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78871E0E-58BA-4BA6-B6A8-D9E1C2ED02D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527905" y="3188370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3CBF751D-4EB0-494D-8B55-1555AD7D941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27905" y="1397000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018584C8-AB20-478F-B77E-C21D65C0894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26400" y="3188370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535A80EF-8FC7-4FA5-921A-BA4BAB5A40E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6400" y="1397000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254EA6DF-9129-4C56-840D-0A08706EBE1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14017" y="5626047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id="{79E9A7A1-2BCD-4353-BEF9-C5760E75A36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017" y="3834677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Content Placeholder 7">
            <a:extLst>
              <a:ext uri="{FF2B5EF4-FFF2-40B4-BE49-F238E27FC236}">
                <a16:creationId xmlns:a16="http://schemas.microsoft.com/office/drawing/2014/main" id="{ECB2E163-C236-4EEA-8AAC-77C4579375CA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063001" y="5626047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D99F46B6-C9C4-45A0-92DE-9EBA8BBAAFB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001" y="3834677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C3EF3042-F366-480B-9754-B298CEF47C4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532322" y="5626047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0F626AD7-79F9-447D-A509-BAD3EA65993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532323" y="3834677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7">
            <a:extLst>
              <a:ext uri="{FF2B5EF4-FFF2-40B4-BE49-F238E27FC236}">
                <a16:creationId xmlns:a16="http://schemas.microsoft.com/office/drawing/2014/main" id="{8A75796F-B715-4504-A5B7-9D778DC5F98A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030817" y="5626047"/>
            <a:ext cx="2092095" cy="443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1867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id="{5FB31DB9-5D65-498C-BCCD-79DC1A2E98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030817" y="3834677"/>
            <a:ext cx="1524000" cy="1727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8747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pcoming Cour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56A2-81A7-4A18-8124-E02DC6E9A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Upcoming courses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3A50BB-BD82-45B4-A36C-76DB6B00F2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8802" y="2429237"/>
            <a:ext cx="8422212" cy="446616"/>
          </a:xfrm>
        </p:spPr>
        <p:txBody>
          <a:bodyPr lIns="0" tIns="0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Course Name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5DA7A0E-C3D7-475C-8037-5736940E3D7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69384" y="2965423"/>
            <a:ext cx="8422216" cy="996977"/>
          </a:xfrm>
        </p:spPr>
        <p:txBody>
          <a:bodyPr lIns="0" t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2667" b="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79509C-E953-47E7-A69E-E9F9F9681A1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8800" y="4788104"/>
            <a:ext cx="8422216" cy="1079296"/>
          </a:xfrm>
        </p:spPr>
        <p:txBody>
          <a:bodyPr lIns="0" tIns="0">
            <a:noAutofit/>
          </a:bodyPr>
          <a:lstStyle>
            <a:lvl1pPr marL="0" indent="0">
              <a:lnSpc>
                <a:spcPts val="1867"/>
              </a:lnSpc>
              <a:buFontTx/>
              <a:buNone/>
              <a:defRPr sz="2667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3DDB5B-61D6-4BF7-8D26-B42853BBC84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69388" y="4247453"/>
            <a:ext cx="8422212" cy="446616"/>
          </a:xfrm>
        </p:spPr>
        <p:txBody>
          <a:bodyPr lIns="0" tIns="0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Course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C707248-F87B-41DF-B2BF-65306E981A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81816" y="1444531"/>
            <a:ext cx="8900584" cy="812800"/>
          </a:xfrm>
        </p:spPr>
        <p:txBody>
          <a:bodyPr lIns="0">
            <a:noAutofit/>
          </a:bodyPr>
          <a:lstStyle>
            <a:lvl1pPr>
              <a:defRPr sz="3600" b="0">
                <a:solidFill>
                  <a:srgbClr val="027ABB"/>
                </a:solidFill>
              </a:defRPr>
            </a:lvl1pPr>
          </a:lstStyle>
          <a:p>
            <a:pPr lvl="0"/>
            <a:r>
              <a:rPr lang="en-US"/>
              <a:t>sourcewell-mn.gov/</a:t>
            </a:r>
            <a:r>
              <a:rPr lang="en-US" err="1"/>
              <a:t>edregistration</a:t>
            </a:r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E2861F6-81DD-43E0-8889-04FD0B7F96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4200" y="1447800"/>
            <a:ext cx="2463800" cy="812800"/>
          </a:xfrm>
        </p:spPr>
        <p:txBody>
          <a:bodyPr lIns="0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Register at</a:t>
            </a:r>
          </a:p>
        </p:txBody>
      </p:sp>
    </p:spTree>
    <p:extLst>
      <p:ext uri="{BB962C8B-B14F-4D97-AF65-F5344CB8AC3E}">
        <p14:creationId xmlns:p14="http://schemas.microsoft.com/office/powerpoint/2010/main" val="776743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56A2-81A7-4A18-8124-E02DC6E9A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References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10C396-423D-4436-9C39-EE3712E3A4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8763"/>
            <a:ext cx="10972800" cy="4643436"/>
          </a:xfrm>
        </p:spPr>
        <p:txBody>
          <a:bodyPr lIns="0" tIns="0"/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</a:lstStyle>
          <a:p>
            <a:pPr lvl="0"/>
            <a:r>
              <a:rPr lang="en-US"/>
              <a:t>Use APA citation to provide a Reference list</a:t>
            </a:r>
          </a:p>
          <a:p>
            <a:pPr lvl="0"/>
            <a:r>
              <a:rPr lang="en-US"/>
              <a:t>Visit the Purdue Online Writing Lab for APA citation help</a:t>
            </a:r>
          </a:p>
        </p:txBody>
      </p:sp>
    </p:spTree>
    <p:extLst>
      <p:ext uri="{BB962C8B-B14F-4D97-AF65-F5344CB8AC3E}">
        <p14:creationId xmlns:p14="http://schemas.microsoft.com/office/powerpoint/2010/main" val="1387474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9A83-A014-4EE4-96AA-5E4545036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5414A07-36CB-41E4-97EE-8E3A7DBAB35B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09600" y="1600200"/>
            <a:ext cx="10972800" cy="355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your table here. </a:t>
            </a:r>
          </a:p>
          <a:p>
            <a:r>
              <a:rPr lang="en-US"/>
              <a:t>It should appear in </a:t>
            </a:r>
            <a:r>
              <a:rPr lang="en-US" err="1"/>
              <a:t>Sourcewell</a:t>
            </a:r>
            <a:r>
              <a:rPr lang="en-US"/>
              <a:t> branded colors.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84371F8-EA41-4D51-9B75-B073CCB0B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90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154F9E3-ED59-4232-BD3B-D878263AC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10972800" cy="518347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/>
              <a:t>Animation and transitions</a:t>
            </a:r>
            <a:endParaRPr lang="en-US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92C51484-FC36-45C5-8927-753836AB8F35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609600" y="3110605"/>
            <a:ext cx="10668000" cy="2959996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here to create your smart art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A57435-25FB-4A00-B9E2-4375685F84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1305747"/>
            <a:ext cx="10619251" cy="1703259"/>
          </a:xfrm>
        </p:spPr>
        <p:txBody>
          <a:bodyPr lIns="0" tIns="0"/>
          <a:lstStyle>
            <a:lvl1pPr>
              <a:defRPr sz="2800"/>
            </a:lvl1pPr>
            <a:lvl2pPr>
              <a:defRPr sz="2800"/>
            </a:lvl2pPr>
          </a:lstStyle>
          <a:p>
            <a:pPr marL="232828" marR="0" lvl="1" indent="-23282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 a best practice, animation should be simple and not detract from the content of your presentation.</a:t>
            </a:r>
          </a:p>
          <a:p>
            <a:pPr marL="232828" marR="0" lvl="1" indent="-23282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animate your presentation, use the Fade animation consistently throughout. </a:t>
            </a:r>
          </a:p>
          <a:p>
            <a:pPr marL="232828" marR="0" lvl="1" indent="-23282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When transitioning between slides, the Fade transition is also recommended.</a:t>
            </a:r>
          </a:p>
          <a:p>
            <a:pPr marL="232828" marR="0" lvl="1" indent="-23282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When showing a sequence of graphics, as seen below, users should click to advance each graphic individually.</a:t>
            </a:r>
          </a:p>
          <a:p>
            <a:pPr lvl="0"/>
            <a:r>
              <a:rPr lang="en-US"/>
              <a:t>s on the left panel.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CE17747-8037-4D44-9932-173C47D94C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7206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E365A5C-C2AB-46ED-926B-E8C08004BDFD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609600" y="719667"/>
            <a:ext cx="10972800" cy="572892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Capitalize first letter of first word in title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E7DED62-8C2B-4E20-9A36-9BF47A9F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2808371"/>
              </p:ext>
            </p:extLst>
          </p:nvPr>
        </p:nvGraphicFramePr>
        <p:xfrm>
          <a:off x="3838224" y="2332978"/>
          <a:ext cx="3668888" cy="3261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E4B77AD-FCCD-427E-927B-B07D92C41F9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09600" y="2921000"/>
            <a:ext cx="10871200" cy="31496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your charts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8EB489E-40C3-468B-A14E-4555F40D50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851" y="6276203"/>
            <a:ext cx="6449549" cy="332677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0FCD21C-4E52-476F-95FB-DD6025EBFC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1394159"/>
            <a:ext cx="10580495" cy="1613870"/>
          </a:xfrm>
        </p:spPr>
        <p:txBody>
          <a:bodyPr lIns="0" t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lvl1pPr>
          </a:lstStyle>
          <a:p>
            <a:pPr lvl="0"/>
            <a:r>
              <a:rPr lang="en-US"/>
              <a:t>Delete the chart below and insert your own chart by clicking on the icon below</a:t>
            </a:r>
          </a:p>
        </p:txBody>
      </p:sp>
    </p:spTree>
    <p:extLst>
      <p:ext uri="{BB962C8B-B14F-4D97-AF65-F5344CB8AC3E}">
        <p14:creationId xmlns:p14="http://schemas.microsoft.com/office/powerpoint/2010/main" val="2978635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6627C22-1CF6-422B-8A6F-C27E20CC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62000"/>
            <a:ext cx="11021484" cy="572892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5D15179-0546-42C8-803E-E7E6EFB73E5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994401" y="1598084"/>
            <a:ext cx="5636684" cy="440266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your chart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B7D3CA-0CEE-4EE1-A954-6B9F0F0A7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276203"/>
            <a:ext cx="6400800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F2FCE-172B-85B5-01EF-208E7C0A3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8613"/>
            <a:ext cx="5257800" cy="4402137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Keep information bulleted</a:t>
            </a:r>
          </a:p>
        </p:txBody>
      </p:sp>
    </p:spTree>
    <p:extLst>
      <p:ext uri="{BB962C8B-B14F-4D97-AF65-F5344CB8AC3E}">
        <p14:creationId xmlns:p14="http://schemas.microsoft.com/office/powerpoint/2010/main" val="1438971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D3C21E39-4D4B-4066-93E3-376A54125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5"/>
            <a:ext cx="10871200" cy="576055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6295E5-7E89-4228-8A02-013A91B31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51" y="6276203"/>
            <a:ext cx="6449549" cy="332677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94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D3C21E39-4D4B-4066-93E3-376A54125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57365"/>
            <a:ext cx="10871200" cy="576055"/>
          </a:xfrm>
        </p:spPr>
        <p:txBody>
          <a:bodyPr numCol="1" anchor="t" anchorCtr="0"/>
          <a:lstStyle>
            <a:lvl1pPr>
              <a:defRPr sz="4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Capitalize first letter of first word in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6295E5-7E89-4228-8A02-013A91B318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51" y="6276203"/>
            <a:ext cx="6449549" cy="332677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1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49461"/>
            <a:ext cx="51816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4B5E26-BDF9-41E7-8F5E-3C15AB985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4B7A4-5F8B-434B-9FE0-17BB28D77DB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8488" y="2301240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607C09C-46D8-46E8-A733-E6DC7A2E2D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8435" y="1921087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CDFEDA2-5776-4489-A3F2-DB03BFAC86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42036" y="2295101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A1981E3-EAE8-4489-AE8D-A2277CBE4B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31983" y="1914948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56E0C5-AD8B-4909-BC2F-64A9AD63E9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488" y="4352501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80F724-0CF2-492D-9D40-BFDF372D91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8435" y="3972348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9CB2857-42EB-4B1B-AEFD-5017D06D2F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42036" y="4346362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B664886-B4C2-4728-B1C0-3F7FC97B52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31983" y="3966209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105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091758"/>
            <a:ext cx="37592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137F032-5D29-4432-94B0-48332DF9F9D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88983" y="4775706"/>
            <a:ext cx="1422400" cy="13774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A6EF375-3383-4F9B-9FF5-32AD7FB2B16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88983" y="3130823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E53A080-AC95-4A06-AA3F-EB48A1B1D3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78400" y="1480732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F7A9357-957B-4F9A-AB0A-726149BE5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6CD7D65-867A-42EE-BCB9-5AD3ECDAFE4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12453" y="1876085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4C9494-7FB9-4899-A31E-B9FC494EDC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02400" y="1495932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81B5FFB-652C-48EB-B0C1-B9D7EF0533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12453" y="3596640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DBDE8F0-E041-4A50-BA1E-23E37E54C2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02400" y="3216487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C3A6B43-B5AB-4908-9EF8-6F5752105C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12453" y="5196840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55AD271-2124-4EE7-9970-301AED64925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02400" y="4816687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272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F73811-8206-4E54-8C90-AB5DAAEEF3C5}"/>
              </a:ext>
            </a:extLst>
          </p:cNvPr>
          <p:cNvSpPr/>
          <p:nvPr/>
        </p:nvSpPr>
        <p:spPr>
          <a:xfrm>
            <a:off x="0" y="2209800"/>
            <a:ext cx="12192000" cy="38229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343400"/>
            <a:ext cx="51816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FD92F2-F828-496E-8F1C-61DB385EF7C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88983" y="4388083"/>
            <a:ext cx="1422400" cy="13774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CCD5B95-3A36-41EE-B5AD-43D76EDFB6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88983" y="2743200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FCB10ED-2DCA-4D34-8223-6E902B803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C0D076-7DC2-42E2-A3CA-FF857FB1F15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12453" y="3178114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5A10F7-9964-4278-A130-2890FC7AE3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02400" y="2797961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6FABCE8-F680-4C70-B7ED-22A5DFBFC3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12453" y="4860017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0066802-94B3-471C-9DD0-0BAFB715A7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02400" y="4479864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012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95C90-0766-48E5-8A6A-B09BFFE8BF85}"/>
              </a:ext>
            </a:extLst>
          </p:cNvPr>
          <p:cNvSpPr/>
          <p:nvPr/>
        </p:nvSpPr>
        <p:spPr>
          <a:xfrm>
            <a:off x="0" y="2286000"/>
            <a:ext cx="12192000" cy="30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030318"/>
            <a:ext cx="4267200" cy="683948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>
            <a:spAutoFit/>
          </a:bodyPr>
          <a:lstStyle>
            <a:lvl1pPr>
              <a:lnSpc>
                <a:spcPts val="5333"/>
              </a:lnSpc>
              <a:defRPr sz="4800"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A600DF6-D951-4584-B2C1-55F765B98A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88983" y="3130823"/>
            <a:ext cx="1422400" cy="1422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67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5769085-890D-4475-AD16-C9FB259F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3EA4FAB-A6DB-432A-8A66-D9CD64AC44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12453" y="3596640"/>
            <a:ext cx="5080000" cy="822960"/>
          </a:xfrm>
        </p:spPr>
        <p:txBody>
          <a:bodyPr/>
          <a:lstStyle>
            <a:lvl1pPr>
              <a:lnSpc>
                <a:spcPts val="18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Phone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141CEEC-810F-4AF6-95BE-3C45D79A747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02400" y="3216487"/>
            <a:ext cx="5080000" cy="446616"/>
          </a:xfrm>
        </p:spPr>
        <p:txBody>
          <a:bodyPr/>
          <a:lstStyle>
            <a:lvl1pPr>
              <a:lnSpc>
                <a:spcPts val="1800"/>
              </a:lnSpc>
              <a:defRPr sz="3200">
                <a:solidFill>
                  <a:schemeClr val="accent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149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D60B2D-6383-48B4-884E-929BBCCE41B9}"/>
              </a:ext>
            </a:extLst>
          </p:cNvPr>
          <p:cNvSpPr/>
          <p:nvPr/>
        </p:nvSpPr>
        <p:spPr>
          <a:xfrm>
            <a:off x="0" y="2616200"/>
            <a:ext cx="12192000" cy="30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140200"/>
            <a:ext cx="10972800" cy="664797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>
            <a:lvl1pPr>
              <a:defRPr b="0" i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C466F0-F7A0-40E7-8B19-DC82D4686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610518"/>
            <a:ext cx="2580844" cy="4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41F36-541B-4C91-81DC-F1CEF852C6EA}"/>
              </a:ext>
            </a:extLst>
          </p:cNvPr>
          <p:cNvSpPr/>
          <p:nvPr userDrawn="1"/>
        </p:nvSpPr>
        <p:spPr>
          <a:xfrm>
            <a:off x="0" y="1143000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C9177BF-DF7A-4DE2-9A75-E3902333E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851" y="6276203"/>
            <a:ext cx="6449549" cy="332677"/>
          </a:xfrm>
        </p:spPr>
        <p:txBody>
          <a:bodyPr lIns="0" tIns="0" rIns="0" bIns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C9218-D1B2-4E2F-8064-A20B5C1AD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51" y="2514600"/>
            <a:ext cx="10869148" cy="2692400"/>
          </a:xfrm>
        </p:spPr>
        <p:txBody>
          <a:bodyPr lIns="0" tIns="0" rIns="0" bIns="0">
            <a:normAutofit/>
          </a:bodyPr>
          <a:lstStyle>
            <a:lvl1pPr>
              <a:defRPr sz="36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“Edit Master text styles”</a:t>
            </a:r>
          </a:p>
          <a:p>
            <a:pPr lvl="0"/>
            <a:r>
              <a:rPr lang="en-US"/>
              <a:t>- Author</a:t>
            </a:r>
          </a:p>
        </p:txBody>
      </p:sp>
    </p:spTree>
    <p:extLst>
      <p:ext uri="{BB962C8B-B14F-4D97-AF65-F5344CB8AC3E}">
        <p14:creationId xmlns:p14="http://schemas.microsoft.com/office/powerpoint/2010/main" val="1883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1 Aeri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441E7F-4244-2E49-A7F0-5F3AED2C0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8" b="995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 descr="Alternate_Shape_Oran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43472"/>
            <a:ext cx="4876800" cy="2049600"/>
          </a:xfrm>
        </p:spPr>
        <p:txBody>
          <a:bodyPr wrap="square" lIns="0" tIns="0" rIns="0" bIns="0" numCol="1" anchor="ctr" anchorCtr="0">
            <a:no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All Words </a:t>
            </a:r>
            <a:br>
              <a:rPr lang="en-US"/>
            </a:br>
            <a:r>
              <a:rPr lang="en-US"/>
              <a:t>Upper Case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947048"/>
            <a:ext cx="4876800" cy="4924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0877E0-70DF-4057-9F2D-93B3662043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765800"/>
            <a:ext cx="4876800" cy="406400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C1573ABB-65A7-4B5A-B033-32627B9D8E9E}" type="datetime4">
              <a:rPr lang="en-US" smtClean="0"/>
              <a:t>July 6, 2021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4F6E22-DA01-42BD-B11E-236DFE861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3161" y="381000"/>
            <a:ext cx="3134039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1 Aeri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93DF5203-7A7E-4E3C-AA27-6CF2AB6E2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55" y="0"/>
            <a:ext cx="12200555" cy="6858000"/>
          </a:xfrm>
          <a:prstGeom prst="rect">
            <a:avLst/>
          </a:prstGeom>
        </p:spPr>
      </p:pic>
      <p:pic>
        <p:nvPicPr>
          <p:cNvPr id="6" name="Picture 5" descr="Alternate_Shape_Oran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079DCB-3D44-40FB-86A4-6D0213450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843472"/>
            <a:ext cx="4876800" cy="2049600"/>
          </a:xfrm>
        </p:spPr>
        <p:txBody>
          <a:bodyPr wrap="square" lIns="0" tIns="0" rIns="0" bIns="0" numCol="1" anchor="ctr" anchorCtr="0">
            <a:no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All Words </a:t>
            </a:r>
            <a:br>
              <a:rPr lang="en-US"/>
            </a:br>
            <a:r>
              <a:rPr lang="en-US"/>
              <a:t>Upper Case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3C7B3A36-DC7F-437C-8EF0-8BACFA875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947048"/>
            <a:ext cx="4876800" cy="4924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659AB3-4540-41A1-9A1D-B373056FB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765800"/>
            <a:ext cx="4876800" cy="406400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F8F282B9-9A23-436E-9FEA-2A2A28C21980}" type="datetime4">
              <a:rPr lang="en-US" smtClean="0"/>
              <a:t>July 6, 2021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1DB310C-D313-4C4F-B34F-AF6864F6B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6961" y="381000"/>
            <a:ext cx="3134039" cy="1083733"/>
          </a:xfrm>
          <a:prstGeom prst="rect">
            <a:avLst/>
          </a:prstGeom>
          <a:effectLst>
            <a:outerShdw blurRad="901700" dist="50800" dir="5400000" sx="158000" sy="158000" algn="ctr" rotWithShape="0">
              <a:schemeClr val="tx1"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6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Aeri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ettyImages-505278032_AL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441E7F-4244-2E49-A7F0-5F3AED2C0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5400"/>
            <a:ext cx="12191997" cy="6864093"/>
          </a:xfrm>
          <a:prstGeom prst="rect">
            <a:avLst/>
          </a:prstGeom>
        </p:spPr>
      </p:pic>
      <p:pic>
        <p:nvPicPr>
          <p:cNvPr id="6" name="Picture 5" descr="Alternate_Shape_Oran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584200"/>
            <a:ext cx="7089821" cy="6038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43472"/>
            <a:ext cx="4876800" cy="2049600"/>
          </a:xfrm>
        </p:spPr>
        <p:txBody>
          <a:bodyPr wrap="square" lIns="0" tIns="0" rIns="0" bIns="0" numCol="1" anchor="ctr" anchorCtr="0">
            <a:no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All Words </a:t>
            </a:r>
            <a:br>
              <a:rPr lang="en-US"/>
            </a:br>
            <a:r>
              <a:rPr lang="en-US"/>
              <a:t>Upper Case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947048"/>
            <a:ext cx="4876800" cy="4924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0877E0-70DF-4057-9F2D-93B3662043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765800"/>
            <a:ext cx="4876800" cy="406400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C1573ABB-65A7-4B5A-B033-32627B9D8E9E}" type="datetime4">
              <a:rPr lang="en-US" smtClean="0"/>
              <a:t>July 6, 2021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4F6E22-DA01-42BD-B11E-236DFE861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3161" y="381000"/>
            <a:ext cx="3134039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4AD847-8014-496A-8443-3A1C1E48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7571" b="10891"/>
          <a:stretch/>
        </p:blipFill>
        <p:spPr>
          <a:xfrm>
            <a:off x="2438400" y="1"/>
            <a:ext cx="9753600" cy="6857999"/>
          </a:xfrm>
          <a:prstGeom prst="rect">
            <a:avLst/>
          </a:prstGeom>
        </p:spPr>
      </p:pic>
      <p:pic>
        <p:nvPicPr>
          <p:cNvPr id="15" name="Picture 14" descr="Alternate_Shape_Orance.png">
            <a:extLst>
              <a:ext uri="{FF2B5EF4-FFF2-40B4-BE49-F238E27FC236}">
                <a16:creationId xmlns:a16="http://schemas.microsoft.com/office/drawing/2014/main" id="{6A8F0868-F204-4958-9F45-4AD7FD9F4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89" y="762000"/>
            <a:ext cx="6821511" cy="5810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777" y="-4817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7D9C3D3-1D7A-4980-8FF6-B21F390252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352800"/>
            <a:ext cx="5638800" cy="1359346"/>
          </a:xfrm>
        </p:spPr>
        <p:txBody>
          <a:bodyPr wrap="square" lIns="0" tIns="0" rIns="0" bIns="0" numCol="1" anchor="b" anchorCtr="0">
            <a:spAutoFit/>
          </a:bodyPr>
          <a:lstStyle>
            <a:lvl1pPr>
              <a:lnSpc>
                <a:spcPts val="5333"/>
              </a:lnSpc>
              <a:defRPr sz="4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Insert Title, </a:t>
            </a:r>
            <a:br>
              <a:rPr lang="en-US"/>
            </a:br>
            <a:r>
              <a:rPr lang="en-US"/>
              <a:t>Title Case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E86E101E-7D22-488F-969C-219F8F7DC7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766121"/>
            <a:ext cx="487680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04FB23-6F85-4DC7-A5FF-0F3270A113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37964"/>
            <a:ext cx="2438400" cy="492442"/>
          </a:xfr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lvl="0"/>
            <a:fld id="{1D0AAB1F-4C4F-40D4-82E9-E8B951A519AD}" type="datetime4">
              <a:rPr lang="en-US" smtClean="0"/>
              <a:t>July 6, 2021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B66BA1-1EF8-4A1A-89AB-1D680277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113" y="610518"/>
            <a:ext cx="2580844" cy="4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38A6994-E496-45E2-A835-FA6170E7B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64797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/>
          <a:p>
            <a:r>
              <a:rPr lang="en-US"/>
              <a:t>Heading is Calibri, 48pt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BFFE66-62B2-48C6-B594-BFEEE8315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94246"/>
            <a:ext cx="10515600" cy="467359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Sub-head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All body copy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 is Calibri, black, 32 </a:t>
            </a:r>
            <a:r>
              <a:rPr lang="en-US" err="1"/>
              <a:t>pt</a:t>
            </a:r>
            <a:endParaRPr lang="en-US"/>
          </a:p>
          <a:p>
            <a:pPr marL="1790670" marR="0" lvl="2" indent="-571500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664" r:id="rId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Wingdings" panose="05000000000000000000" pitchFamily="2" charset="2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SzPct val="80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marR="0" indent="0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Tx/>
        <a:buSzPct val="80000"/>
        <a:buFont typeface="Wingdings" panose="05000000000000000000" pitchFamily="2" charset="2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572892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/>
          <a:p>
            <a:r>
              <a:rPr lang="en-US"/>
              <a:t>Heading is Calibri, 48pt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57DBC-FD9D-4B09-AFD0-AADA913A5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498600"/>
            <a:ext cx="10515600" cy="4673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Sub-head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All body copy is Calibri, black, 32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Second level is Calibri, black, 32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224623-3A3E-46AE-9769-651B669D1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5999" y="6172200"/>
            <a:ext cx="455148" cy="33267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accent2"/>
                </a:solidFill>
              </a:defRPr>
            </a:lvl1pPr>
          </a:lstStyle>
          <a:p>
            <a:fld id="{8F09CD32-CCCA-44F7-9ED7-3983D271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8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68" r:id="rId2"/>
  </p:sldLayoutIdLst>
  <p:txStyles>
    <p:titleStyle>
      <a:lvl1pPr algn="l" defTabSz="1219170" rtl="0" eaLnBrk="1" latinLnBrk="0" hangingPunct="1">
        <a:lnSpc>
          <a:spcPts val="4267"/>
        </a:lnSpc>
        <a:spcBef>
          <a:spcPct val="0"/>
        </a:spcBef>
        <a:buNone/>
        <a:defRPr sz="4800" b="0" i="0" kern="1200" baseline="0">
          <a:solidFill>
            <a:schemeClr val="accent2"/>
          </a:solidFill>
          <a:latin typeface="Calibri"/>
          <a:ea typeface="+mj-ea"/>
          <a:cs typeface="Calibri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800"/>
        </a:spcBef>
        <a:buFont typeface="Arial" charset="0"/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232828" indent="-232828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690016" indent="-457189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996926" indent="-457189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764097" indent="0" algn="l" defTabSz="1219170" rtl="0" eaLnBrk="1" latinLnBrk="0" hangingPunct="1">
        <a:lnSpc>
          <a:spcPct val="100000"/>
        </a:lnSpc>
        <a:spcBef>
          <a:spcPts val="800"/>
        </a:spcBef>
        <a:buFont typeface="CambriaMath" charset="0"/>
        <a:buNone/>
        <a:tabLst/>
        <a:defRPr sz="4267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066773" indent="-304792" algn="l" defTabSz="1219170" rtl="0" eaLnBrk="1" latinLnBrk="0" hangingPunct="1">
        <a:lnSpc>
          <a:spcPts val="2267"/>
        </a:lnSpc>
        <a:spcBef>
          <a:spcPct val="20000"/>
        </a:spcBef>
        <a:buFont typeface="CambriaMath"/>
        <a:buChar char="⎯"/>
        <a:tabLst/>
        <a:defRPr sz="1867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572892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/>
          <a:p>
            <a:r>
              <a:rPr lang="en-US"/>
              <a:t>Heading is Calibri, 48pt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57DBC-FD9D-4B09-AFD0-AADA913A5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498600"/>
            <a:ext cx="10515600" cy="4673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Sub-head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All body copy is Calibri, black, 32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Second level is Calibri, black, 32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</p:sldLayoutIdLst>
  <p:txStyles>
    <p:titleStyle>
      <a:lvl1pPr algn="l" defTabSz="1219170" rtl="0" eaLnBrk="1" latinLnBrk="0" hangingPunct="1">
        <a:lnSpc>
          <a:spcPts val="4267"/>
        </a:lnSpc>
        <a:spcBef>
          <a:spcPct val="0"/>
        </a:spcBef>
        <a:buNone/>
        <a:defRPr sz="4800" b="0" i="0" kern="1200" baseline="0">
          <a:solidFill>
            <a:schemeClr val="accent2"/>
          </a:solidFill>
          <a:latin typeface="Calibri"/>
          <a:ea typeface="+mj-ea"/>
          <a:cs typeface="Calibri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800"/>
        </a:spcBef>
        <a:buFont typeface="Arial" charset="0"/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346075" indent="-346075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692150" indent="-346075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2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996926" indent="-457189" algn="l" defTabSz="1219170" rtl="0" eaLnBrk="1" latinLnBrk="0" hangingPunct="1">
        <a:lnSpc>
          <a:spcPct val="100000"/>
        </a:lnSpc>
        <a:spcBef>
          <a:spcPts val="800"/>
        </a:spcBef>
        <a:buSzPct val="70000"/>
        <a:buFont typeface="Wingdings" panose="05000000000000000000" pitchFamily="2" charset="2"/>
        <a:buChar char="§"/>
        <a:tabLst/>
        <a:defRPr sz="3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764097" indent="0" algn="l" defTabSz="1219170" rtl="0" eaLnBrk="1" latinLnBrk="0" hangingPunct="1">
        <a:lnSpc>
          <a:spcPct val="100000"/>
        </a:lnSpc>
        <a:spcBef>
          <a:spcPts val="800"/>
        </a:spcBef>
        <a:buFont typeface="CambriaMath" charset="0"/>
        <a:buNone/>
        <a:tabLst/>
        <a:defRPr sz="4267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066773" indent="-304792" algn="l" defTabSz="1219170" rtl="0" eaLnBrk="1" latinLnBrk="0" hangingPunct="1">
        <a:lnSpc>
          <a:spcPts val="2267"/>
        </a:lnSpc>
        <a:spcBef>
          <a:spcPct val="20000"/>
        </a:spcBef>
        <a:buFont typeface="CambriaMath"/>
        <a:buChar char="⎯"/>
        <a:tabLst/>
        <a:defRPr sz="1867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38A6994-E496-45E2-A835-FA6170E7B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64797"/>
          </a:xfrm>
          <a:prstGeom prst="rect">
            <a:avLst/>
          </a:prstGeom>
          <a:noFill/>
        </p:spPr>
        <p:txBody>
          <a:bodyPr vert="horz" lIns="0" tIns="0" rIns="0" bIns="0" numCol="1" rtlCol="0" anchor="t" anchorCtr="0">
            <a:spAutoFit/>
          </a:bodyPr>
          <a:lstStyle/>
          <a:p>
            <a:r>
              <a:rPr lang="en-US"/>
              <a:t>Heading is Calibri, 48pt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BFFE66-62B2-48C6-B594-BFEEE8315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94246"/>
            <a:ext cx="10515600" cy="467359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Sub-head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All body copy is Calibri, black,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Second level is Calibri, black, 32 </a:t>
            </a:r>
            <a:r>
              <a:rPr lang="en-US" err="1"/>
              <a:t>pt</a:t>
            </a:r>
            <a:endParaRPr lang="en-US"/>
          </a:p>
          <a:p>
            <a:pPr marL="1790670" marR="0" lvl="2" indent="-571500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Wingdings" panose="05000000000000000000" pitchFamily="2" charset="2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SzPct val="80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marR="0" indent="0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Tx/>
        <a:buSzPct val="80000"/>
        <a:buFont typeface="Wingdings" panose="05000000000000000000" pitchFamily="2" charset="2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4150F-9147-6278-728F-CAB68A8C513B}"/>
              </a:ext>
            </a:extLst>
          </p:cNvPr>
          <p:cNvSpPr/>
          <p:nvPr/>
        </p:nvSpPr>
        <p:spPr>
          <a:xfrm>
            <a:off x="0" y="1676400"/>
            <a:ext cx="12192000" cy="4191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3E55996-5A6D-6304-D157-0D70AE0DFBD4}"/>
              </a:ext>
            </a:extLst>
          </p:cNvPr>
          <p:cNvSpPr>
            <a:spLocks noGrp="1"/>
          </p:cNvSpPr>
          <p:nvPr/>
        </p:nvSpPr>
        <p:spPr>
          <a:xfrm>
            <a:off x="512628" y="2336800"/>
            <a:ext cx="7183572" cy="269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charset="0"/>
              <a:buNone/>
              <a:defRPr sz="3600" b="0" i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232828" indent="-23282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SzPct val="70000"/>
              <a:buFont typeface="Wingdings" panose="05000000000000000000" pitchFamily="2" charset="2"/>
              <a:buChar char="§"/>
              <a:tabLst/>
              <a:defRPr sz="3200" b="0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690016" indent="-457189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SzPct val="70000"/>
              <a:buFont typeface="Wingdings" panose="05000000000000000000" pitchFamily="2" charset="2"/>
              <a:buChar char="§"/>
              <a:tabLst/>
              <a:defRPr sz="3200" b="0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996926" indent="-457189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SzPct val="70000"/>
              <a:buFont typeface="Wingdings" panose="05000000000000000000" pitchFamily="2" charset="2"/>
              <a:buChar char="§"/>
              <a:tabLst/>
              <a:defRPr sz="3600" b="0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764097" indent="0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CambriaMath" charset="0"/>
              <a:buNone/>
              <a:tabLst/>
              <a:defRPr sz="4267" b="0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066773" indent="-304792" algn="l" defTabSz="1219170" rtl="0" eaLnBrk="1" latinLnBrk="0" hangingPunct="1">
              <a:lnSpc>
                <a:spcPts val="2267"/>
              </a:lnSpc>
              <a:spcBef>
                <a:spcPct val="20000"/>
              </a:spcBef>
              <a:buFont typeface="CambriaMath"/>
              <a:buChar char="⎯"/>
              <a:tabLst/>
              <a:defRPr sz="1867" b="0" i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  <a:spcBef>
                <a:spcPts val="0"/>
              </a:spcBef>
            </a:pPr>
            <a:r>
              <a:rPr lang="en-US" sz="9000"/>
              <a:t>Better Health Collective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B3AAC99-7975-EAAA-EF4E-F304D7596A42}"/>
              </a:ext>
            </a:extLst>
          </p:cNvPr>
          <p:cNvSpPr txBox="1"/>
          <p:nvPr/>
        </p:nvSpPr>
        <p:spPr>
          <a:xfrm>
            <a:off x="8305800" y="1974840"/>
            <a:ext cx="3709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Collective [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-lek-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tiv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]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A2AAA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A2AAA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acting as a group.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Belonging to all the members of a group.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A2AAA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A2AAA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cooperative enterprise.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129514E-721B-7626-7A06-36ECE1967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6276975"/>
            <a:ext cx="6400800" cy="3317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93">
        <p:fade/>
      </p:transition>
    </mc:Choice>
    <mc:Fallback xmlns="">
      <p:transition spd="med" advTm="3589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A2B629-1F3C-58D2-03E3-19F647D720B0}"/>
              </a:ext>
            </a:extLst>
          </p:cNvPr>
          <p:cNvSpPr txBox="1"/>
          <p:nvPr/>
        </p:nvSpPr>
        <p:spPr>
          <a:xfrm>
            <a:off x="9372600" y="6248400"/>
            <a:ext cx="2406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/>
              <a:t>List current as of Sept. 1,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24DD4-2A25-F8C0-D1D7-49CA9BDB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4031"/>
            <a:ext cx="10972803" cy="576055"/>
          </a:xfrm>
        </p:spPr>
        <p:txBody>
          <a:bodyPr/>
          <a:lstStyle/>
          <a:p>
            <a:r>
              <a:rPr lang="en-US"/>
              <a:t>Better Health Collective members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29FE6-634C-3287-DC7A-E5FBD50F2D13}"/>
              </a:ext>
            </a:extLst>
          </p:cNvPr>
          <p:cNvSpPr txBox="1"/>
          <p:nvPr/>
        </p:nvSpPr>
        <p:spPr>
          <a:xfrm>
            <a:off x="4315968" y="3366511"/>
            <a:ext cx="3608832" cy="289310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algn="l"/>
            <a:r>
              <a:rPr lang="en-US" sz="1400"/>
              <a:t>Dassel-Cokato</a:t>
            </a:r>
          </a:p>
          <a:p>
            <a:pPr algn="l"/>
            <a:r>
              <a:rPr lang="en-US" sz="1400"/>
              <a:t>Freshwater Education District</a:t>
            </a:r>
          </a:p>
          <a:p>
            <a:pPr algn="l"/>
            <a:r>
              <a:rPr lang="en-US" sz="1400"/>
              <a:t>Long Prairie-Grey Eagle</a:t>
            </a:r>
          </a:p>
          <a:p>
            <a:pPr algn="l"/>
            <a:r>
              <a:rPr lang="en-US" sz="1400"/>
              <a:t>McGregor</a:t>
            </a:r>
          </a:p>
          <a:p>
            <a:pPr algn="l"/>
            <a:r>
              <a:rPr lang="en-US" sz="1400"/>
              <a:t>Melrose</a:t>
            </a:r>
          </a:p>
          <a:p>
            <a:pPr algn="l"/>
            <a:r>
              <a:rPr lang="en-US" sz="1400"/>
              <a:t>Menahga</a:t>
            </a:r>
          </a:p>
          <a:p>
            <a:pPr algn="l"/>
            <a:r>
              <a:rPr lang="en-US" sz="1400"/>
              <a:t>Mid-State Education District</a:t>
            </a:r>
          </a:p>
          <a:p>
            <a:pPr algn="l"/>
            <a:r>
              <a:rPr lang="en-US" sz="1400"/>
              <a:t>Pierz</a:t>
            </a:r>
          </a:p>
          <a:p>
            <a:pPr algn="l"/>
            <a:r>
              <a:rPr lang="en-US" sz="1400"/>
              <a:t>Princeton</a:t>
            </a:r>
          </a:p>
          <a:p>
            <a:pPr algn="l"/>
            <a:r>
              <a:rPr lang="en-US" sz="1400"/>
              <a:t>St. Anthony – New Brighton</a:t>
            </a:r>
          </a:p>
          <a:p>
            <a:pPr algn="l"/>
            <a:r>
              <a:rPr lang="en-US" sz="1400"/>
              <a:t>Swanville</a:t>
            </a:r>
          </a:p>
          <a:p>
            <a:pPr algn="l"/>
            <a:r>
              <a:rPr lang="en-US" sz="1400" err="1"/>
              <a:t>Verndale</a:t>
            </a:r>
            <a:endParaRPr lang="en-US" sz="1400"/>
          </a:p>
          <a:p>
            <a:pPr algn="l"/>
            <a:r>
              <a:rPr lang="en-US" sz="1400" err="1"/>
              <a:t>Waubun</a:t>
            </a:r>
            <a:r>
              <a:rPr lang="en-US" sz="1400"/>
              <a:t>-Ogema-White Earth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E49E997-7A5D-D6E4-6B58-461C04D9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5968" y="2018997"/>
            <a:ext cx="1162050" cy="1162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35C9D0-DA86-EC08-B194-234AC97A3790}"/>
              </a:ext>
            </a:extLst>
          </p:cNvPr>
          <p:cNvSpPr txBox="1"/>
          <p:nvPr/>
        </p:nvSpPr>
        <p:spPr>
          <a:xfrm>
            <a:off x="5457445" y="2438832"/>
            <a:ext cx="216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School districts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DE9B9-8279-5B6D-620B-0FEE106906CC}"/>
              </a:ext>
            </a:extLst>
          </p:cNvPr>
          <p:cNvSpPr txBox="1"/>
          <p:nvPr/>
        </p:nvSpPr>
        <p:spPr>
          <a:xfrm>
            <a:off x="525776" y="3375188"/>
            <a:ext cx="3436624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/>
            <a:r>
              <a:rPr lang="en-US" sz="1400"/>
              <a:t>Baxter</a:t>
            </a:r>
          </a:p>
          <a:p>
            <a:pPr algn="l"/>
            <a:r>
              <a:rPr lang="en-US" sz="1400"/>
              <a:t>Becker</a:t>
            </a:r>
          </a:p>
          <a:p>
            <a:r>
              <a:rPr lang="en-US" sz="1400"/>
              <a:t>Birchwood Village</a:t>
            </a:r>
          </a:p>
          <a:p>
            <a:pPr algn="l"/>
            <a:r>
              <a:rPr lang="en-US" sz="1400"/>
              <a:t>Brainerd</a:t>
            </a:r>
          </a:p>
          <a:p>
            <a:pPr algn="l"/>
            <a:r>
              <a:rPr lang="en-US" sz="1400"/>
              <a:t>Elk River</a:t>
            </a:r>
          </a:p>
          <a:p>
            <a:pPr algn="l"/>
            <a:r>
              <a:rPr lang="en-US" sz="1400"/>
              <a:t>Farmington</a:t>
            </a:r>
          </a:p>
          <a:p>
            <a:pPr algn="l"/>
            <a:r>
              <a:rPr lang="en-US" sz="1400"/>
              <a:t>Forest Lake</a:t>
            </a:r>
          </a:p>
          <a:p>
            <a:pPr algn="l"/>
            <a:r>
              <a:rPr lang="en-US" sz="1400"/>
              <a:t>Granite Falls</a:t>
            </a:r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/>
          </a:p>
          <a:p>
            <a:pPr algn="l"/>
            <a:r>
              <a:rPr lang="en-US" sz="1400"/>
              <a:t>Little Falls</a:t>
            </a:r>
          </a:p>
          <a:p>
            <a:pPr algn="l"/>
            <a:r>
              <a:rPr lang="en-US" sz="1400"/>
              <a:t>Mounds View</a:t>
            </a:r>
          </a:p>
          <a:p>
            <a:pPr algn="l"/>
            <a:r>
              <a:rPr lang="en-US" sz="1400"/>
              <a:t>New Brighton</a:t>
            </a:r>
          </a:p>
          <a:p>
            <a:pPr algn="l"/>
            <a:r>
              <a:rPr lang="en-US" sz="1400"/>
              <a:t>New Prague</a:t>
            </a:r>
          </a:p>
          <a:p>
            <a:pPr algn="l"/>
            <a:r>
              <a:rPr lang="en-US" sz="1400"/>
              <a:t>Pequot Lakes</a:t>
            </a:r>
          </a:p>
          <a:p>
            <a:pPr algn="l"/>
            <a:r>
              <a:rPr lang="en-US" sz="1400"/>
              <a:t>Savage</a:t>
            </a:r>
          </a:p>
          <a:p>
            <a:pPr algn="l"/>
            <a:r>
              <a:rPr lang="en-US" sz="1400"/>
              <a:t>West Saint Paul</a:t>
            </a:r>
          </a:p>
          <a:p>
            <a:pPr algn="l"/>
            <a:r>
              <a:rPr lang="en-US" sz="1400"/>
              <a:t>Wyoming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A77CE4-C416-4009-5CAD-99579E4F2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828800"/>
            <a:ext cx="768856" cy="1537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B153E9-0CB0-E072-E53C-5B70583FB018}"/>
              </a:ext>
            </a:extLst>
          </p:cNvPr>
          <p:cNvSpPr txBox="1"/>
          <p:nvPr/>
        </p:nvSpPr>
        <p:spPr>
          <a:xfrm>
            <a:off x="1447800" y="2447044"/>
            <a:ext cx="116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accent3"/>
                </a:solidFill>
              </a:rPr>
              <a:t>Cities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D848F-042A-3D0D-D637-BF7B415C4657}"/>
              </a:ext>
            </a:extLst>
          </p:cNvPr>
          <p:cNvSpPr txBox="1"/>
          <p:nvPr/>
        </p:nvSpPr>
        <p:spPr>
          <a:xfrm>
            <a:off x="8610600" y="3366511"/>
            <a:ext cx="2406392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US" sz="1400"/>
              <a:t>Austin Public Utilities</a:t>
            </a:r>
          </a:p>
          <a:p>
            <a:r>
              <a:rPr lang="en-US" sz="1400"/>
              <a:t>League of Minnesota Cities</a:t>
            </a:r>
          </a:p>
          <a:p>
            <a:pPr algn="l"/>
            <a:r>
              <a:rPr lang="en-US" sz="1400"/>
              <a:t>Sourcewell</a:t>
            </a:r>
            <a:br>
              <a:rPr lang="en-US" sz="1400"/>
            </a:br>
            <a:r>
              <a:rPr lang="en-US" sz="1400"/>
              <a:t>Todd County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4CC3A-9474-58A5-ABC8-2C27D43FE2BB}"/>
              </a:ext>
            </a:extLst>
          </p:cNvPr>
          <p:cNvSpPr txBox="1"/>
          <p:nvPr/>
        </p:nvSpPr>
        <p:spPr>
          <a:xfrm>
            <a:off x="9935714" y="2159684"/>
            <a:ext cx="216255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1">
                <a:solidFill>
                  <a:schemeClr val="accent3"/>
                </a:solidFill>
              </a:rPr>
              <a:t>Counties </a:t>
            </a:r>
            <a:br>
              <a:rPr lang="en-US" b="1">
                <a:solidFill>
                  <a:schemeClr val="accent3"/>
                </a:solidFill>
              </a:rPr>
            </a:br>
            <a:r>
              <a:rPr lang="en-US" b="1">
                <a:solidFill>
                  <a:schemeClr val="accent3"/>
                </a:solidFill>
              </a:rPr>
              <a:t>&amp; other government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F54E744-7F69-9449-9589-E9A26641D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083" y="2018998"/>
            <a:ext cx="1162050" cy="11620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AEB50A-2D2B-EA80-D023-B3943A70413B}"/>
              </a:ext>
            </a:extLst>
          </p:cNvPr>
          <p:cNvCxnSpPr>
            <a:cxnSpLocks/>
          </p:cNvCxnSpPr>
          <p:nvPr/>
        </p:nvCxnSpPr>
        <p:spPr>
          <a:xfrm>
            <a:off x="3810000" y="1752600"/>
            <a:ext cx="0" cy="447320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08AF6-AC12-0103-09FC-CDF2D8190EFE}"/>
              </a:ext>
            </a:extLst>
          </p:cNvPr>
          <p:cNvCxnSpPr>
            <a:cxnSpLocks/>
          </p:cNvCxnSpPr>
          <p:nvPr/>
        </p:nvCxnSpPr>
        <p:spPr>
          <a:xfrm>
            <a:off x="8229602" y="1752600"/>
            <a:ext cx="0" cy="447320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2B4685C-632A-2A82-F81E-C3024CCDA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990600"/>
            <a:ext cx="11353800" cy="48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D02C5-105B-E0DE-B6E4-A976E9825E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15F84-B61B-1ADA-81F5-D8E3FD54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851" y="2861953"/>
            <a:ext cx="10869148" cy="2345047"/>
          </a:xfrm>
        </p:spPr>
        <p:txBody>
          <a:bodyPr>
            <a:normAutofit/>
          </a:bodyPr>
          <a:lstStyle/>
          <a:p>
            <a:r>
              <a:rPr lang="en-US" sz="7200" i="0"/>
              <a:t>mn.sourcewell.org/health</a:t>
            </a:r>
          </a:p>
        </p:txBody>
      </p:sp>
    </p:spTree>
    <p:extLst>
      <p:ext uri="{BB962C8B-B14F-4D97-AF65-F5344CB8AC3E}">
        <p14:creationId xmlns:p14="http://schemas.microsoft.com/office/powerpoint/2010/main" val="26186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E4DF-B78B-717D-F5A1-A4D23DB9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7365"/>
            <a:ext cx="10871200" cy="1127488"/>
          </a:xfrm>
        </p:spPr>
        <p:txBody>
          <a:bodyPr/>
          <a:lstStyle/>
          <a:p>
            <a:r>
              <a:rPr lang="en-US"/>
              <a:t>Add screen grab of website from Annual Meeting PPT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A9442-7AFA-9EA7-FC99-916B6B98E3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95E8176A-3AF8-178F-71EA-A0D14677D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184150"/>
            <a:ext cx="121539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846">
        <p:fade/>
      </p:transition>
    </mc:Choice>
    <mc:Fallback xmlns="">
      <p:transition spd="med" advTm="88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5B6770"/>
      </a:dk2>
      <a:lt2>
        <a:srgbClr val="A2AAAD"/>
      </a:lt2>
      <a:accent1>
        <a:srgbClr val="ED8B00"/>
      </a:accent1>
      <a:accent2>
        <a:srgbClr val="506D85"/>
      </a:accent2>
      <a:accent3>
        <a:srgbClr val="7A9A33"/>
      </a:accent3>
      <a:accent4>
        <a:srgbClr val="003349"/>
      </a:accent4>
      <a:accent5>
        <a:srgbClr val="009FE0"/>
      </a:accent5>
      <a:accent6>
        <a:srgbClr val="565294"/>
      </a:accent6>
      <a:hlink>
        <a:srgbClr val="000000"/>
      </a:hlink>
      <a:folHlink>
        <a:srgbClr val="003D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rcewell_PPT_Template_4.0_0123" id="{3765C903-F6E5-4CAC-96AA-96D6D3024C74}" vid="{13A61F7A-B02D-48A3-B50B-680B29AE0D69}"/>
    </a:ext>
  </a:extLst>
</a:theme>
</file>

<file path=ppt/theme/theme2.xml><?xml version="1.0" encoding="utf-8"?>
<a:theme xmlns:a="http://schemas.openxmlformats.org/drawingml/2006/main" name="Sourcewell_PPT_Theme_3.5">
  <a:themeElements>
    <a:clrScheme name="Custom 1">
      <a:dk1>
        <a:srgbClr val="000000"/>
      </a:dk1>
      <a:lt1>
        <a:srgbClr val="FFFFFF"/>
      </a:lt1>
      <a:dk2>
        <a:srgbClr val="5B6770"/>
      </a:dk2>
      <a:lt2>
        <a:srgbClr val="A2AAAD"/>
      </a:lt2>
      <a:accent1>
        <a:srgbClr val="ED8B00"/>
      </a:accent1>
      <a:accent2>
        <a:srgbClr val="506D85"/>
      </a:accent2>
      <a:accent3>
        <a:srgbClr val="7A9A33"/>
      </a:accent3>
      <a:accent4>
        <a:srgbClr val="003349"/>
      </a:accent4>
      <a:accent5>
        <a:srgbClr val="009FE0"/>
      </a:accent5>
      <a:accent6>
        <a:srgbClr val="565294"/>
      </a:accent6>
      <a:hlink>
        <a:srgbClr val="000000"/>
      </a:hlink>
      <a:folHlink>
        <a:srgbClr val="003D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urcewell_PPT_Template_4.0_0123" id="{3765C903-F6E5-4CAC-96AA-96D6D3024C74}" vid="{127DCF6C-15E2-400D-A897-370D7219A674}"/>
    </a:ext>
  </a:extLst>
</a:theme>
</file>

<file path=ppt/theme/theme3.xml><?xml version="1.0" encoding="utf-8"?>
<a:theme xmlns:a="http://schemas.openxmlformats.org/drawingml/2006/main" name="Sourcewell_PPT_Theme_4.0">
  <a:themeElements>
    <a:clrScheme name="Custom 1">
      <a:dk1>
        <a:srgbClr val="000000"/>
      </a:dk1>
      <a:lt1>
        <a:srgbClr val="FFFFFF"/>
      </a:lt1>
      <a:dk2>
        <a:srgbClr val="5B6770"/>
      </a:dk2>
      <a:lt2>
        <a:srgbClr val="A2AAAD"/>
      </a:lt2>
      <a:accent1>
        <a:srgbClr val="ED8B00"/>
      </a:accent1>
      <a:accent2>
        <a:srgbClr val="506D85"/>
      </a:accent2>
      <a:accent3>
        <a:srgbClr val="7A9A33"/>
      </a:accent3>
      <a:accent4>
        <a:srgbClr val="003349"/>
      </a:accent4>
      <a:accent5>
        <a:srgbClr val="009FE0"/>
      </a:accent5>
      <a:accent6>
        <a:srgbClr val="565294"/>
      </a:accent6>
      <a:hlink>
        <a:srgbClr val="000000"/>
      </a:hlink>
      <a:folHlink>
        <a:srgbClr val="003D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urcewell_PPT_Theme_4.0" id="{F6155747-FAF4-4563-8EA8-EEF914D9D985}" vid="{C40C6F69-90DE-4A71-AE0D-B805796CC7A5}"/>
    </a:ext>
  </a:extLst>
</a:theme>
</file>

<file path=ppt/theme/theme4.xml><?xml version="1.0" encoding="utf-8"?>
<a:theme xmlns:a="http://schemas.openxmlformats.org/drawingml/2006/main" name="1_Custom Design">
  <a:themeElements>
    <a:clrScheme name="Custom 1">
      <a:dk1>
        <a:srgbClr val="000000"/>
      </a:dk1>
      <a:lt1>
        <a:srgbClr val="FFFFFF"/>
      </a:lt1>
      <a:dk2>
        <a:srgbClr val="5B6770"/>
      </a:dk2>
      <a:lt2>
        <a:srgbClr val="A2AAAD"/>
      </a:lt2>
      <a:accent1>
        <a:srgbClr val="ED8B00"/>
      </a:accent1>
      <a:accent2>
        <a:srgbClr val="506D85"/>
      </a:accent2>
      <a:accent3>
        <a:srgbClr val="7A9A33"/>
      </a:accent3>
      <a:accent4>
        <a:srgbClr val="003349"/>
      </a:accent4>
      <a:accent5>
        <a:srgbClr val="009FE0"/>
      </a:accent5>
      <a:accent6>
        <a:srgbClr val="565294"/>
      </a:accent6>
      <a:hlink>
        <a:srgbClr val="000000"/>
      </a:hlink>
      <a:folHlink>
        <a:srgbClr val="003D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TEST2" id="{240530CD-CBF3-4601-A41C-C5B1C75A1A05}" vid="{751B4706-1353-4493-B130-ED9A0F3C395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FCBC71772714BB2A08537C7D7CA9D" ma:contentTypeVersion="2" ma:contentTypeDescription="Create a new document." ma:contentTypeScope="" ma:versionID="67124f5046121dcba449c3d6e58d0040">
  <xsd:schema xmlns:xsd="http://www.w3.org/2001/XMLSchema" xmlns:xs="http://www.w3.org/2001/XMLSchema" xmlns:p="http://schemas.microsoft.com/office/2006/metadata/properties" xmlns:ns2="0eb2bc5c-8ba8-48ae-923f-db3fc67f4ea0" xmlns:ns3="607c8633-9189-46c4-9fed-616640465b78" targetNamespace="http://schemas.microsoft.com/office/2006/metadata/properties" ma:root="true" ma:fieldsID="667e34d44da4619068016bbb31d7955e" ns2:_="" ns3:_="">
    <xsd:import namespace="0eb2bc5c-8ba8-48ae-923f-db3fc67f4ea0"/>
    <xsd:import namespace="607c8633-9189-46c4-9fed-616640465b7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2bc5c-8ba8-48ae-923f-db3fc67f4e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c8633-9189-46c4-9fed-616640465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eb2bc5c-8ba8-48ae-923f-db3fc67f4ea0">KPVWEQWNXNA2-1001833843-21</_dlc_DocId>
    <_dlc_DocIdUrl xmlns="0eb2bc5c-8ba8-48ae-923f-db3fc67f4ea0">
      <Url>https://sourcewellmn.sharepoint.com/sites/TemplateRepository/_layouts/15/DocIdRedir.aspx?ID=KPVWEQWNXNA2-1001833843-21</Url>
      <Description>KPVWEQWNXNA2-1001833843-21</Description>
    </_dlc_DocIdUrl>
  </documentManagement>
</p:properties>
</file>

<file path=customXml/itemProps1.xml><?xml version="1.0" encoding="utf-8"?>
<ds:datastoreItem xmlns:ds="http://schemas.openxmlformats.org/officeDocument/2006/customXml" ds:itemID="{3B0CAEAC-C9C5-4B92-B2A2-33CF03E0DCA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9085308-CD39-4345-9759-FAA2FAAA2BE0}">
  <ds:schemaRefs>
    <ds:schemaRef ds:uri="0eb2bc5c-8ba8-48ae-923f-db3fc67f4ea0"/>
    <ds:schemaRef ds:uri="607c8633-9189-46c4-9fed-616640465b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07EEAE1-F7CC-41B8-ADC7-1C5F5A389C9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9AD6ABF-84EB-4DAD-B1A4-4E44DBAB25AF}">
  <ds:schemaRefs>
    <ds:schemaRef ds:uri="0eb2bc5c-8ba8-48ae-923f-db3fc67f4ea0"/>
    <ds:schemaRef ds:uri="607c8633-9189-46c4-9fed-616640465b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Sourcewell_PPT_Template</Template>
  <Application>Microsoft Office PowerPoint</Application>
  <PresentationFormat>Widescreen</PresentationFormat>
  <Slides>5</Slides>
  <Notes>5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Custom Design</vt:lpstr>
      <vt:lpstr>Sourcewell_PPT_Theme_3.5</vt:lpstr>
      <vt:lpstr>Sourcewell_PPT_Theme_4.0</vt:lpstr>
      <vt:lpstr>1_Custom Design</vt:lpstr>
      <vt:lpstr>PowerPoint Presentation</vt:lpstr>
      <vt:lpstr>Better Health Collective members</vt:lpstr>
      <vt:lpstr>PowerPoint Presentation</vt:lpstr>
      <vt:lpstr>PowerPoint Presentation</vt:lpstr>
      <vt:lpstr>Add screen grab of website from Annual Meeting PPT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Koep</dc:creator>
  <cp:revision>2</cp:revision>
  <cp:lastPrinted>2019-05-29T20:03:28Z</cp:lastPrinted>
  <dcterms:created xsi:type="dcterms:W3CDTF">2023-08-14T14:51:26Z</dcterms:created>
  <dcterms:modified xsi:type="dcterms:W3CDTF">2023-09-15T16:00:12Z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0x01010032CFCBC71772714BB2A08537C7D7CA9D</vt:lpwstr>
  </property>
  <property fmtid="{D5CDD505-2E9C-101B-9397-08002B2CF9AE}" pid="3" name="_dlc_DocIdItemGuid">
    <vt:lpwstr>c57b0005-fee2-40a0-8038-f03bc6943c99</vt:lpwstr>
  </property>
</Properties>
</file>